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4"/>
    <p:sldMasterId id="2147483648" r:id="rId5"/>
    <p:sldMasterId id="2147483670" r:id="rId6"/>
    <p:sldMasterId id="2147483699" r:id="rId7"/>
    <p:sldMasterId id="2147483697" r:id="rId8"/>
    <p:sldMasterId id="2147483700" r:id="rId9"/>
    <p:sldMasterId id="2147483698" r:id="rId10"/>
  </p:sldMasterIdLst>
  <p:notesMasterIdLst>
    <p:notesMasterId r:id="rId79"/>
  </p:notesMasterIdLst>
  <p:sldIdLst>
    <p:sldId id="263" r:id="rId11"/>
    <p:sldId id="396" r:id="rId12"/>
    <p:sldId id="258" r:id="rId13"/>
    <p:sldId id="395" r:id="rId14"/>
    <p:sldId id="399" r:id="rId15"/>
    <p:sldId id="259" r:id="rId16"/>
    <p:sldId id="260" r:id="rId17"/>
    <p:sldId id="402" r:id="rId18"/>
    <p:sldId id="453" r:id="rId19"/>
    <p:sldId id="454" r:id="rId20"/>
    <p:sldId id="455" r:id="rId21"/>
    <p:sldId id="456" r:id="rId22"/>
    <p:sldId id="457" r:id="rId23"/>
    <p:sldId id="458" r:id="rId24"/>
    <p:sldId id="459" r:id="rId25"/>
    <p:sldId id="460" r:id="rId26"/>
    <p:sldId id="461" r:id="rId27"/>
    <p:sldId id="462" r:id="rId28"/>
    <p:sldId id="463" r:id="rId29"/>
    <p:sldId id="464" r:id="rId30"/>
    <p:sldId id="465" r:id="rId31"/>
    <p:sldId id="466" r:id="rId32"/>
    <p:sldId id="467" r:id="rId33"/>
    <p:sldId id="468" r:id="rId34"/>
    <p:sldId id="500" r:id="rId35"/>
    <p:sldId id="501" r:id="rId36"/>
    <p:sldId id="502" r:id="rId37"/>
    <p:sldId id="503" r:id="rId38"/>
    <p:sldId id="504" r:id="rId39"/>
    <p:sldId id="505" r:id="rId40"/>
    <p:sldId id="506" r:id="rId41"/>
    <p:sldId id="507" r:id="rId42"/>
    <p:sldId id="508" r:id="rId43"/>
    <p:sldId id="509" r:id="rId44"/>
    <p:sldId id="469" r:id="rId45"/>
    <p:sldId id="470" r:id="rId46"/>
    <p:sldId id="471" r:id="rId47"/>
    <p:sldId id="472" r:id="rId48"/>
    <p:sldId id="511" r:id="rId49"/>
    <p:sldId id="512" r:id="rId50"/>
    <p:sldId id="513" r:id="rId51"/>
    <p:sldId id="514" r:id="rId52"/>
    <p:sldId id="515" r:id="rId53"/>
    <p:sldId id="516" r:id="rId54"/>
    <p:sldId id="517" r:id="rId55"/>
    <p:sldId id="518" r:id="rId56"/>
    <p:sldId id="519" r:id="rId57"/>
    <p:sldId id="520" r:id="rId58"/>
    <p:sldId id="521" r:id="rId59"/>
    <p:sldId id="522" r:id="rId60"/>
    <p:sldId id="523" r:id="rId61"/>
    <p:sldId id="524" r:id="rId62"/>
    <p:sldId id="525" r:id="rId63"/>
    <p:sldId id="526" r:id="rId64"/>
    <p:sldId id="527" r:id="rId65"/>
    <p:sldId id="528" r:id="rId66"/>
    <p:sldId id="529" r:id="rId67"/>
    <p:sldId id="530" r:id="rId68"/>
    <p:sldId id="531" r:id="rId69"/>
    <p:sldId id="532" r:id="rId70"/>
    <p:sldId id="533" r:id="rId71"/>
    <p:sldId id="534" r:id="rId72"/>
    <p:sldId id="496" r:id="rId73"/>
    <p:sldId id="497" r:id="rId74"/>
    <p:sldId id="498" r:id="rId75"/>
    <p:sldId id="499" r:id="rId76"/>
    <p:sldId id="397" r:id="rId77"/>
    <p:sldId id="305" r:id="rId7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akon Sundbø" initials="HS" lastIdx="1" clrIdx="0">
    <p:extLst>
      <p:ext uri="{19B8F6BF-5375-455C-9EA6-DF929625EA0E}">
        <p15:presenceInfo xmlns:p15="http://schemas.microsoft.com/office/powerpoint/2012/main" userId="S::haakons@uia.no::60fa1391-13a8-47b4-93d3-adf540cc9f20" providerId="AD"/>
      </p:ext>
    </p:extLst>
  </p:cmAuthor>
  <p:cmAuthor id="2" name="Maria Taraldsen" initials="MT" lastIdx="1" clrIdx="1">
    <p:extLst>
      <p:ext uri="{19B8F6BF-5375-455C-9EA6-DF929625EA0E}">
        <p15:presenceInfo xmlns:p15="http://schemas.microsoft.com/office/powerpoint/2012/main" userId="S::mariat@uia.no::47459f61-7549-4fda-9546-c4b5f18168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0D835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004C16-11B8-43AF-8A35-08A43EE7D3EA}" v="2" dt="2023-06-01T05:04:09.838"/>
    <p1510:client id="{BF13B540-D920-0565-75B5-F89A5379DCF5}" v="44" dt="2023-10-13T06:43:06.845"/>
    <p1510:client id="{CAB7E56B-E6D2-40EA-A56A-2F1E15E25FC1}" v="1" dt="2023-06-02T11:25:06.211"/>
    <p1510:client id="{E235FCBE-6A0E-4A06-8E2D-A6D454E922DF}" v="3" dt="2023-06-01T05:07:32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tableStyles" Target="tableStyles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commentAuthors" Target="commentAuthors.xml"/><Relationship Id="rId85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1.xml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61" Type="http://schemas.openxmlformats.org/officeDocument/2006/relationships/slide" Target="slides/slide51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y Jacobsen" userId="S::gryj04@uia.no::e02dfb7e-3102-407e-b315-b4d47dbe58c8" providerId="AD" clId="Web-{BF13B540-D920-0565-75B5-F89A5379DCF5}"/>
    <pc:docChg chg="delSld modSld">
      <pc:chgData name="Gry Jacobsen" userId="S::gryj04@uia.no::e02dfb7e-3102-407e-b315-b4d47dbe58c8" providerId="AD" clId="Web-{BF13B540-D920-0565-75B5-F89A5379DCF5}" dt="2023-10-13T06:42:14.501" v="37" actId="20577"/>
      <pc:docMkLst>
        <pc:docMk/>
      </pc:docMkLst>
      <pc:sldChg chg="modSp">
        <pc:chgData name="Gry Jacobsen" userId="S::gryj04@uia.no::e02dfb7e-3102-407e-b315-b4d47dbe58c8" providerId="AD" clId="Web-{BF13B540-D920-0565-75B5-F89A5379DCF5}" dt="2023-10-13T06:40:53.094" v="19" actId="20577"/>
        <pc:sldMkLst>
          <pc:docMk/>
          <pc:sldMk cId="0" sldId="263"/>
        </pc:sldMkLst>
        <pc:spChg chg="mod">
          <ac:chgData name="Gry Jacobsen" userId="S::gryj04@uia.no::e02dfb7e-3102-407e-b315-b4d47dbe58c8" providerId="AD" clId="Web-{BF13B540-D920-0565-75B5-F89A5379DCF5}" dt="2023-10-13T06:40:20.281" v="9" actId="20577"/>
          <ac:spMkLst>
            <pc:docMk/>
            <pc:sldMk cId="0" sldId="263"/>
            <ac:spMk id="155" creationId="{00000000-0000-0000-0000-000000000000}"/>
          </ac:spMkLst>
        </pc:spChg>
        <pc:spChg chg="mod">
          <ac:chgData name="Gry Jacobsen" userId="S::gryj04@uia.no::e02dfb7e-3102-407e-b315-b4d47dbe58c8" providerId="AD" clId="Web-{BF13B540-D920-0565-75B5-F89A5379DCF5}" dt="2023-10-13T06:40:53.094" v="19" actId="20577"/>
          <ac:spMkLst>
            <pc:docMk/>
            <pc:sldMk cId="0" sldId="263"/>
            <ac:spMk id="156" creationId="{00000000-0000-0000-0000-000000000000}"/>
          </ac:spMkLst>
        </pc:spChg>
      </pc:sldChg>
      <pc:sldChg chg="modSp">
        <pc:chgData name="Gry Jacobsen" userId="S::gryj04@uia.no::e02dfb7e-3102-407e-b315-b4d47dbe58c8" providerId="AD" clId="Web-{BF13B540-D920-0565-75B5-F89A5379DCF5}" dt="2023-10-13T06:42:14.501" v="37" actId="20577"/>
        <pc:sldMkLst>
          <pc:docMk/>
          <pc:sldMk cId="1508262313" sldId="499"/>
        </pc:sldMkLst>
        <pc:spChg chg="mod">
          <ac:chgData name="Gry Jacobsen" userId="S::gryj04@uia.no::e02dfb7e-3102-407e-b315-b4d47dbe58c8" providerId="AD" clId="Web-{BF13B540-D920-0565-75B5-F89A5379DCF5}" dt="2023-10-13T06:42:14.501" v="37" actId="20577"/>
          <ac:spMkLst>
            <pc:docMk/>
            <pc:sldMk cId="1508262313" sldId="499"/>
            <ac:spMk id="689" creationId="{00000000-0000-0000-0000-000000000000}"/>
          </ac:spMkLst>
        </pc:spChg>
      </pc:sldChg>
      <pc:sldChg chg="del">
        <pc:chgData name="Gry Jacobsen" userId="S::gryj04@uia.no::e02dfb7e-3102-407e-b315-b4d47dbe58c8" providerId="AD" clId="Web-{BF13B540-D920-0565-75B5-F89A5379DCF5}" dt="2023-10-13T06:41:29.876" v="20"/>
        <pc:sldMkLst>
          <pc:docMk/>
          <pc:sldMk cId="2415482350" sldId="51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9ABE2-EC27-E346-9F5E-EBD6CD1AFDB2}" type="datetimeFigureOut">
              <a:rPr lang="nb-NO" smtClean="0"/>
              <a:t>12.10.2023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79092-8F54-2E4C-B5A1-31A10B0820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6551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79092-8F54-2E4C-B5A1-31A10B082020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5950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e1702e6a84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1e1702e6a8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e1702e6a8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1e1702e6a8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3903fa4253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23903fa4253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e1702e6a8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1e1702e6a8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e1702e6a84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1e1702e6a84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e1702e6a84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1e1702e6a84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e1702e6a84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1e1702e6a8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e1702e6a84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g1e1702e6a84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e1702e6a84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1e1702e6a84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e1702e6a84_2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g1e1702e6a84_2_4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</a:t>
            </a:r>
            <a:endParaRPr/>
          </a:p>
        </p:txBody>
      </p:sp>
      <p:sp>
        <p:nvSpPr>
          <p:cNvPr id="444" name="Google Shape;444;g1e1702e6a84_2_4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4663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e1702e6a84_2_5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1e1702e6a84_2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e1702e6a84_2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g1e1702e6a84_2_5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HVORFOR</a:t>
            </a:r>
            <a:b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HVORDAN</a:t>
            </a:r>
            <a:b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EKSEMPLER(Maria utarbeider)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e1702e6a84_2_5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1e1702e6a84_2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e1702e6a84_2_5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1e1702e6a84_2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Lastes ned fra programvaresenter?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79092-8F54-2E4C-B5A1-31A10B082020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47413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1e1702e6a84_2_7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g1e1702e6a84_2_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1e1702e6a84_2_7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g1e1702e6a84_2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e1702e6a84_2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6" name="Google Shape;676;g1e1702e6a84_2_7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Stille opp og forklare beregninger og fremgangsmåter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Bruke digitale verktøy til å presentere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g1e1702e6a84_2_7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1e1702e6a84_2_7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g1e1702e6a84_2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79092-8F54-2E4C-B5A1-31A10B082020}" type="slidenum">
              <a:rPr lang="nb-NO" smtClean="0"/>
              <a:t>68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3914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Vi minner dem på kjørereglene for medieproduksjon </a:t>
            </a:r>
          </a:p>
          <a:p>
            <a:r>
              <a:rPr lang="nb-NO">
                <a:cs typeface="Calibri"/>
              </a:rPr>
              <a:t>Innholdet i denne sliden kunne deltakerne finne på siden der alle ressursene ligger</a:t>
            </a:r>
          </a:p>
          <a:p>
            <a:endParaRPr lang="nb-NO">
              <a:cs typeface="Calibri"/>
            </a:endParaRPr>
          </a:p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79092-8F54-2E4C-B5A1-31A10B08202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6700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e1702e6a84_2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g1e1702e6a84_2_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HVORFOR</a:t>
            </a:r>
            <a:b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HVORDAN</a:t>
            </a:r>
            <a:b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EKSEMPLER(Maria utarbeider)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e1702e6a84_2_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1e1702e6a84_2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3903fa425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23903fa42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3903fa4253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3903fa425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3903fa4253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23903fa425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e1702e6a8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1e1702e6a8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5ED6DC-B9B1-EA4E-8A69-E211E482D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91F6425-0462-7747-B2C8-0F71B94D6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9A3C50-2B3F-094F-A835-9CEFC355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060-B510-9E4E-80B6-4A428CE42BD6}" type="datetimeFigureOut">
              <a:rPr lang="nb-NO" smtClean="0"/>
              <a:t>12.10.2023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6ED5352-4967-6146-BCE4-4E6C54B46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A112C9C-86D2-E74F-96CC-D64036DB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EAB2-5F42-1C48-8939-581F395EF3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50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87388D-19D8-234C-8D4D-C2A2E2DAF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F1C0F4D-B58B-8C44-A017-73B25A9A4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03428CF-F64A-AD44-ABE3-0F1AEFA9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060-B510-9E4E-80B6-4A428CE42BD6}" type="datetimeFigureOut">
              <a:rPr lang="nb-NO" smtClean="0"/>
              <a:t>12.10.2023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A1F6E77-B3E3-1C48-85D0-A43FAEF35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F62410F-BE4B-0A45-8D86-E5500FA0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EAB2-5F42-1C48-8939-581F395EF3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292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DEFC8252-591C-664B-A9D7-B0CC0BB008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BC8C8C8-D731-B74A-8FA3-9D1159E93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BA568E1-8BE8-FA4E-9500-7044C915C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060-B510-9E4E-80B6-4A428CE42BD6}" type="datetimeFigureOut">
              <a:rPr lang="nb-NO" smtClean="0"/>
              <a:t>12.10.2023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C7B005D-AE74-8B4F-8D42-BDEDE76D5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74AB463-396D-BB4B-84B0-D56EBB1C9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EAB2-5F42-1C48-8939-581F395EF3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3973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telteks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Titteltekst</a:t>
            </a:r>
          </a:p>
        </p:txBody>
      </p:sp>
      <p:sp>
        <p:nvSpPr>
          <p:cNvPr id="118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14300" algn="ctr">
              <a:spcBef>
                <a:spcPts val="0"/>
              </a:spcBef>
              <a:buSzTx/>
              <a:buNone/>
              <a:defRPr sz="2700"/>
            </a:lvl2pPr>
            <a:lvl3pPr marL="0" indent="228600" algn="ctr">
              <a:spcBef>
                <a:spcPts val="0"/>
              </a:spcBef>
              <a:buSzTx/>
              <a:buNone/>
              <a:defRPr sz="2700"/>
            </a:lvl3pPr>
            <a:lvl4pPr marL="0" indent="342900" algn="ctr">
              <a:spcBef>
                <a:spcPts val="0"/>
              </a:spcBef>
              <a:buSzTx/>
              <a:buNone/>
              <a:defRPr sz="2700"/>
            </a:lvl4pPr>
            <a:lvl5pPr marL="0" indent="45720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19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351403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– øv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49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526077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57" name="Brødtekst nivå 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5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– sentr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telteks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3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teks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Titteltekst</a:t>
            </a:r>
          </a:p>
        </p:txBody>
      </p:sp>
      <p:sp>
        <p:nvSpPr>
          <p:cNvPr id="12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733045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ilde – horisont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e"/>
          <p:cNvSpPr>
            <a:spLocks noGrp="1"/>
          </p:cNvSpPr>
          <p:nvPr>
            <p:ph type="pic" idx="13"/>
          </p:nvPr>
        </p:nvSpPr>
        <p:spPr>
          <a:xfrm>
            <a:off x="1562100" y="-19050"/>
            <a:ext cx="9067800" cy="60483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teltekst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Titteltekst</a:t>
            </a:r>
          </a:p>
        </p:txBody>
      </p:sp>
      <p:sp>
        <p:nvSpPr>
          <p:cNvPr id="22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2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086443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tel – sentr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telteks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3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1388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B66767-76F6-EB47-90EB-FD82097A4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D21B421-B0D2-BE42-874E-D74358A68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BAC063C-4B1C-C240-A707-21D9C7C8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060-B510-9E4E-80B6-4A428CE42BD6}" type="datetimeFigureOut">
              <a:rPr lang="nb-NO" smtClean="0"/>
              <a:t>12.10.2023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196299D-0ADD-BF42-9DB8-D4382D13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E83EA77-54B9-2947-87C0-D21A4815A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EAB2-5F42-1C48-8939-581F395EF3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081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ilde –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ilde"/>
          <p:cNvSpPr>
            <a:spLocks noGrp="1"/>
          </p:cNvSpPr>
          <p:nvPr>
            <p:ph type="pic" idx="13"/>
          </p:nvPr>
        </p:nvSpPr>
        <p:spPr>
          <a:xfrm>
            <a:off x="3975100" y="552450"/>
            <a:ext cx="8629651" cy="5753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teltekst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Titteltekst</a:t>
            </a:r>
          </a:p>
        </p:txBody>
      </p:sp>
      <p:sp>
        <p:nvSpPr>
          <p:cNvPr id="40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801379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tel – øv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49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635967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tel og 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57" name="Brødtekst nivå 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5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483309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tel, punktteg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ilde"/>
          <p:cNvSpPr>
            <a:spLocks noGrp="1"/>
          </p:cNvSpPr>
          <p:nvPr>
            <p:ph type="pic" sz="half" idx="13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67" name="Brødtekst nivå én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6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965627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76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648642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ilde – 3 p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ilde"/>
          <p:cNvSpPr>
            <a:spLocks noGrp="1"/>
          </p:cNvSpPr>
          <p:nvPr>
            <p:ph type="pic" sz="quarter" idx="13"/>
          </p:nvPr>
        </p:nvSpPr>
        <p:spPr>
          <a:xfrm>
            <a:off x="7840670" y="3517900"/>
            <a:ext cx="4198339" cy="28003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Bilde"/>
          <p:cNvSpPr>
            <a:spLocks noGrp="1"/>
          </p:cNvSpPr>
          <p:nvPr>
            <p:ph type="pic" sz="quarter" idx="14"/>
          </p:nvPr>
        </p:nvSpPr>
        <p:spPr>
          <a:xfrm>
            <a:off x="7645400" y="565150"/>
            <a:ext cx="4165600" cy="2777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Bilde"/>
          <p:cNvSpPr>
            <a:spLocks noGrp="1"/>
          </p:cNvSpPr>
          <p:nvPr>
            <p:ph type="pic" idx="15"/>
          </p:nvPr>
        </p:nvSpPr>
        <p:spPr>
          <a:xfrm>
            <a:off x="-1524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424291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 Johnny Appleseed</a:t>
            </a:r>
          </a:p>
        </p:txBody>
      </p:sp>
      <p:sp>
        <p:nvSpPr>
          <p:cNvPr id="94" name="«Skriv et sitat her.»"/>
          <p:cNvSpPr txBox="1">
            <a:spLocks noGrp="1"/>
          </p:cNvSpPr>
          <p:nvPr>
            <p:ph type="body" sz="quarter" idx="14"/>
          </p:nvPr>
        </p:nvSpPr>
        <p:spPr>
          <a:xfrm>
            <a:off x="1193800" y="3008888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«Skriv et sitat her.»</a:t>
            </a:r>
          </a:p>
        </p:txBody>
      </p:sp>
      <p:sp>
        <p:nvSpPr>
          <p:cNvPr id="9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507411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Bild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8132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576942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886433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telteks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Titteltekst</a:t>
            </a:r>
          </a:p>
        </p:txBody>
      </p:sp>
      <p:sp>
        <p:nvSpPr>
          <p:cNvPr id="118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14300" algn="ctr">
              <a:spcBef>
                <a:spcPts val="0"/>
              </a:spcBef>
              <a:buSzTx/>
              <a:buNone/>
              <a:defRPr sz="2700"/>
            </a:lvl2pPr>
            <a:lvl3pPr marL="0" indent="228600" algn="ctr">
              <a:spcBef>
                <a:spcPts val="0"/>
              </a:spcBef>
              <a:buSzTx/>
              <a:buNone/>
              <a:defRPr sz="2700"/>
            </a:lvl3pPr>
            <a:lvl4pPr marL="0" indent="342900" algn="ctr">
              <a:spcBef>
                <a:spcPts val="0"/>
              </a:spcBef>
              <a:buSzTx/>
              <a:buNone/>
              <a:defRPr sz="2700"/>
            </a:lvl4pPr>
            <a:lvl5pPr marL="0" indent="45720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19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551080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C9E9B1-2FB5-4E4A-8F3B-304340222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99707FF-0252-674C-B5C5-4B24C7DD5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34152EB-0602-404E-958D-1DAB6AC07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060-B510-9E4E-80B6-4A428CE42BD6}" type="datetimeFigureOut">
              <a:rPr lang="nb-NO" smtClean="0"/>
              <a:t>12.10.2023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C5BE090-A1B5-C948-9A15-06D63C40A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EAB0C77-A5F9-C04C-BF3C-F3FBCA8A6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EAB2-5F42-1C48-8939-581F395EF3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8727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tel og 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127" name="Brødtekst nivå 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2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34746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tel – sentr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telteks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136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41868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telteks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914400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Titteltekst</a:t>
            </a:r>
          </a:p>
        </p:txBody>
      </p:sp>
      <p:sp>
        <p:nvSpPr>
          <p:cNvPr id="144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95300" indent="-2667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77240" indent="-32004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41400" indent="-355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70000" indent="-355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45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0986395" y="6354248"/>
            <a:ext cx="367406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07746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B66767-76F6-EB47-90EB-FD82097A4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D21B421-B0D2-BE42-874E-D74358A68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BAC063C-4B1C-C240-A707-21D9C7C8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060-B510-9E4E-80B6-4A428CE42BD6}" type="datetimeFigureOut">
              <a:rPr lang="nb-NO" smtClean="0"/>
              <a:t>12.10.2023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196299D-0ADD-BF42-9DB8-D4382D13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E83EA77-54B9-2947-87C0-D21A4815A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EAB2-5F42-1C48-8939-581F395EF3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9969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punkttegn">
  <p:cSld name="Tittel og punktteg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9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9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marL="609585" lvl="0" indent="-499521" algn="l">
              <a:lnSpc>
                <a:spcPct val="100000"/>
              </a:lnSpc>
              <a:spcBef>
                <a:spcPts val="5867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2400"/>
            </a:lvl1pPr>
            <a:lvl2pPr marL="1219170" lvl="1" indent="-499521" algn="l">
              <a:lnSpc>
                <a:spcPct val="100000"/>
              </a:lnSpc>
              <a:spcBef>
                <a:spcPts val="5867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2400"/>
            </a:lvl2pPr>
            <a:lvl3pPr marL="1828754" lvl="2" indent="-499521" algn="l">
              <a:lnSpc>
                <a:spcPct val="100000"/>
              </a:lnSpc>
              <a:spcBef>
                <a:spcPts val="5867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2400"/>
            </a:lvl3pPr>
            <a:lvl4pPr marL="2438339" lvl="3" indent="-499521" algn="l">
              <a:lnSpc>
                <a:spcPct val="100000"/>
              </a:lnSpc>
              <a:spcBef>
                <a:spcPts val="5867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2400"/>
            </a:lvl4pPr>
            <a:lvl5pPr marL="3047924" lvl="4" indent="-499521" algn="l">
              <a:lnSpc>
                <a:spcPct val="100000"/>
              </a:lnSpc>
              <a:spcBef>
                <a:spcPts val="5867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2400"/>
            </a:lvl5pPr>
            <a:lvl6pPr marL="3657509" lvl="5" indent="-448722" algn="l">
              <a:lnSpc>
                <a:spcPct val="100000"/>
              </a:lnSpc>
              <a:spcBef>
                <a:spcPts val="5867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marL="4267093" lvl="6" indent="-448722" algn="l">
              <a:lnSpc>
                <a:spcPct val="100000"/>
              </a:lnSpc>
              <a:spcBef>
                <a:spcPts val="5867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marL="4876678" lvl="7" indent="-448722" algn="l">
              <a:lnSpc>
                <a:spcPct val="100000"/>
              </a:lnSpc>
              <a:spcBef>
                <a:spcPts val="5867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marL="5486263" lvl="8" indent="-448722" algn="l">
              <a:lnSpc>
                <a:spcPct val="100000"/>
              </a:lnSpc>
              <a:spcBef>
                <a:spcPts val="5867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49"/>
          <p:cNvSpPr txBox="1">
            <a:spLocks noGrp="1"/>
          </p:cNvSpPr>
          <p:nvPr>
            <p:ph type="sldNum" idx="12"/>
          </p:nvPr>
        </p:nvSpPr>
        <p:spPr>
          <a:xfrm>
            <a:off x="6021883" y="6540501"/>
            <a:ext cx="141885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, punkttegn og bilde">
  <p:cSld name="Tittel, punkttegn og bilde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1"/>
          <p:cNvSpPr>
            <a:spLocks noGrp="1"/>
          </p:cNvSpPr>
          <p:nvPr>
            <p:ph type="pic" idx="2"/>
          </p:nvPr>
        </p:nvSpPr>
        <p:spPr>
          <a:xfrm>
            <a:off x="5480051" y="1574800"/>
            <a:ext cx="6972300" cy="4648200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p51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1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5111751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867"/>
            </a:lvl1pPr>
            <a:lvl2pPr marL="1219170" lvl="1" indent="-457189" algn="l">
              <a:lnSpc>
                <a:spcPct val="10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867"/>
            </a:lvl2pPr>
            <a:lvl3pPr marL="1828754" lvl="2" indent="-457189" algn="l">
              <a:lnSpc>
                <a:spcPct val="10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867"/>
            </a:lvl3pPr>
            <a:lvl4pPr marL="2438339" lvl="3" indent="-457189" algn="l">
              <a:lnSpc>
                <a:spcPct val="10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867"/>
            </a:lvl4pPr>
            <a:lvl5pPr marL="3047924" lvl="4" indent="-457189" algn="l">
              <a:lnSpc>
                <a:spcPct val="10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867"/>
            </a:lvl5pPr>
            <a:lvl6pPr marL="3657509" lvl="5" indent="-448722" algn="l">
              <a:lnSpc>
                <a:spcPct val="100000"/>
              </a:lnSpc>
              <a:spcBef>
                <a:spcPts val="5867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marL="4267093" lvl="6" indent="-448722" algn="l">
              <a:lnSpc>
                <a:spcPct val="100000"/>
              </a:lnSpc>
              <a:spcBef>
                <a:spcPts val="5867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marL="4876678" lvl="7" indent="-448722" algn="l">
              <a:lnSpc>
                <a:spcPct val="100000"/>
              </a:lnSpc>
              <a:spcBef>
                <a:spcPts val="5867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marL="5486263" lvl="8" indent="-448722" algn="l">
              <a:lnSpc>
                <a:spcPct val="100000"/>
              </a:lnSpc>
              <a:spcBef>
                <a:spcPts val="5867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51"/>
          <p:cNvSpPr txBox="1">
            <a:spLocks noGrp="1"/>
          </p:cNvSpPr>
          <p:nvPr>
            <p:ph type="sldNum" idx="12"/>
          </p:nvPr>
        </p:nvSpPr>
        <p:spPr>
          <a:xfrm>
            <a:off x="6021883" y="6540501"/>
            <a:ext cx="141885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 type="tx">
  <p:cSld name="TITLE_AND_BODY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7"/>
          <p:cNvSpPr txBox="1">
            <a:spLocks noGrp="1"/>
          </p:cNvSpPr>
          <p:nvPr>
            <p:ph type="sldNum" idx="12"/>
          </p:nvPr>
        </p:nvSpPr>
        <p:spPr>
          <a:xfrm>
            <a:off x="6021883" y="6540501"/>
            <a:ext cx="141885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– sentrert">
  <p:cSld name="Tittel – sentrer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0"/>
          <p:cNvSpPr txBox="1">
            <a:spLocks noGrp="1"/>
          </p:cNvSpPr>
          <p:nvPr>
            <p:ph type="title"/>
          </p:nvPr>
        </p:nvSpPr>
        <p:spPr>
          <a:xfrm>
            <a:off x="889000" y="2266951"/>
            <a:ext cx="104140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0"/>
          <p:cNvSpPr txBox="1">
            <a:spLocks noGrp="1"/>
          </p:cNvSpPr>
          <p:nvPr>
            <p:ph type="sldNum" idx="12"/>
          </p:nvPr>
        </p:nvSpPr>
        <p:spPr>
          <a:xfrm>
            <a:off x="6021883" y="6540501"/>
            <a:ext cx="141885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609585" lvl="0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48722" algn="l">
              <a:lnSpc>
                <a:spcPct val="100000"/>
              </a:lnSpc>
              <a:spcBef>
                <a:spcPts val="5867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marL="4267093" lvl="6" indent="-448722" algn="l">
              <a:lnSpc>
                <a:spcPct val="100000"/>
              </a:lnSpc>
              <a:spcBef>
                <a:spcPts val="5867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marL="4876678" lvl="7" indent="-448722" algn="l">
              <a:lnSpc>
                <a:spcPct val="100000"/>
              </a:lnSpc>
              <a:spcBef>
                <a:spcPts val="5867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marL="5486263" lvl="8" indent="-448722" algn="l">
              <a:lnSpc>
                <a:spcPct val="100000"/>
              </a:lnSpc>
              <a:spcBef>
                <a:spcPts val="5867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48"/>
          <p:cNvSpPr txBox="1">
            <a:spLocks noGrp="1"/>
          </p:cNvSpPr>
          <p:nvPr>
            <p:ph type="sldNum" idx="12"/>
          </p:nvPr>
        </p:nvSpPr>
        <p:spPr>
          <a:xfrm>
            <a:off x="11176089" y="6192670"/>
            <a:ext cx="177712" cy="6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undertittel" type="tx">
  <p:cSld name="TITLE_AND_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889000" y="1149351"/>
            <a:ext cx="104140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889000" y="3536951"/>
            <a:ext cx="10414000" cy="79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marL="1219170" lvl="1" indent="-30479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2pPr>
            <a:lvl3pPr marL="1828754" lvl="2" indent="-30479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3pPr>
            <a:lvl4pPr marL="2438339" lvl="3" indent="-30479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4pPr>
            <a:lvl5pPr marL="3047924" lvl="4" indent="-30479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8A9DBB-D085-8141-917F-C76FB155D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6529791-54B6-1547-A952-7D5276138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99E6FCD-E5CD-2E4F-B808-714535D7A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26741E8-3E08-0145-8D2D-91DF21EAC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060-B510-9E4E-80B6-4A428CE42BD6}" type="datetimeFigureOut">
              <a:rPr lang="nb-NO" smtClean="0"/>
              <a:t>12.10.2023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0C9E97-C9AE-F34F-8F0C-FFF65A3F7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3E79F8A-6A7E-484C-8F46-3A45B778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EAB2-5F42-1C48-8939-581F395EF3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0509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>
  <p:cSld name="Tom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punkttegn" type="tx">
  <p:cSld name="TITLE_AND_BOD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0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marL="609585" lvl="0" indent="-499521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2400"/>
            </a:lvl1pPr>
            <a:lvl2pPr marL="1219170" lvl="1" indent="-499521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2400"/>
            </a:lvl2pPr>
            <a:lvl3pPr marL="1828754" lvl="2" indent="-499521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2400"/>
            </a:lvl3pPr>
            <a:lvl4pPr marL="2438339" lvl="3" indent="-499521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2400"/>
            </a:lvl4pPr>
            <a:lvl5pPr marL="3047924" lvl="4" indent="-499521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2400"/>
            </a:lvl5pPr>
            <a:lvl6pPr marL="3657509" lvl="5" indent="-448722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marL="4267093" lvl="6" indent="-448722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marL="4876678" lvl="7" indent="-448722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marL="5486263" lvl="8" indent="-448722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30"/>
          <p:cNvSpPr txBox="1">
            <a:spLocks noGrp="1"/>
          </p:cNvSpPr>
          <p:nvPr>
            <p:ph type="sldNum" idx="12"/>
          </p:nvPr>
        </p:nvSpPr>
        <p:spPr>
          <a:xfrm>
            <a:off x="6021883" y="6540501"/>
            <a:ext cx="26770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>
  <p:cSld name="Tom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2"/>
          <p:cNvSpPr txBox="1">
            <a:spLocks noGrp="1"/>
          </p:cNvSpPr>
          <p:nvPr>
            <p:ph type="sldNum" idx="12"/>
          </p:nvPr>
        </p:nvSpPr>
        <p:spPr>
          <a:xfrm>
            <a:off x="6021883" y="6540501"/>
            <a:ext cx="26770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07677F-32CA-524B-A3AD-1289A445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DF505E0-4FE1-134A-AE96-8B486505C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8BA5441-1E76-6E4D-A61E-99C389D8C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B4EB308-EAAF-1142-9C2C-DAD49CF2F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CBC121D-2818-8343-B1FB-2BC25CEC8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DBDF79B-DBDD-5F46-BAE0-1E8E37FE7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060-B510-9E4E-80B6-4A428CE42BD6}" type="datetimeFigureOut">
              <a:rPr lang="nb-NO" smtClean="0"/>
              <a:t>12.10.2023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0AF2FC6-2E77-F043-9446-C6A097D28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9C6EDF8-A840-474D-B2AC-93EF12D1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EAB2-5F42-1C48-8939-581F395EF3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228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1ABABC-A0B4-D14B-B7DE-94E851DC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3872E6B-1A0D-D944-B96F-2D79D8052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060-B510-9E4E-80B6-4A428CE42BD6}" type="datetimeFigureOut">
              <a:rPr lang="nb-NO" smtClean="0"/>
              <a:t>12.10.2023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CE6A1E6-A1A4-AF40-A712-383F9EE8B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54FF193-F30D-BE4C-A9ED-3CA3C9CC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EAB2-5F42-1C48-8939-581F395EF3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181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B0C8EA8-6427-554B-A6F5-A57D350AF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060-B510-9E4E-80B6-4A428CE42BD6}" type="datetimeFigureOut">
              <a:rPr lang="nb-NO" smtClean="0"/>
              <a:t>12.10.2023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48D522D-7A1A-094F-8414-FAF804B69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F555317-AA41-184D-8070-A41F15DBA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EAB2-5F42-1C48-8939-581F395EF3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7594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DB9CAB-1A17-4C4D-8DE2-7AD1FE97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AB8092F-1953-D74D-97B9-598658ED3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2B5CF97-49A5-454A-9608-F5EC3A7FD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402E0E0-5A72-7F47-A942-2AAABB67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060-B510-9E4E-80B6-4A428CE42BD6}" type="datetimeFigureOut">
              <a:rPr lang="nb-NO" smtClean="0"/>
              <a:t>12.10.2023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911AD09-2F02-6248-93CC-402666A89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09E2510-88A0-B14C-BEF1-54994293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EAB2-5F42-1C48-8939-581F395EF3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2001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2BD04D-386E-9645-BFFC-CB785E14C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CCA4CDD-66E8-4C4B-8EAC-A6D8B8B37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61D464A-5BCA-0745-8AFD-ADC704EE5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76E5B3E-20BF-8C4F-9EFC-7848F18DF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9060-B510-9E4E-80B6-4A428CE42BD6}" type="datetimeFigureOut">
              <a:rPr lang="nb-NO" smtClean="0"/>
              <a:t>12.10.2023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3F6E2F4-2516-DA4A-B949-D85FD03BC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457B52-D61F-FF48-A4E2-4C569F22C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EAB2-5F42-1C48-8939-581F395EF3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735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928F947-2A2E-A143-8409-1A6C5E444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BB53546-1E89-684C-B739-DD6DA8F09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7EFB2AA-72D7-5E4C-9488-942CF0AB7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A9060-B510-9E4E-80B6-4A428CE42BD6}" type="datetimeFigureOut">
              <a:rPr lang="nb-NO" smtClean="0"/>
              <a:t>12.10.2023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0BAA11C-1C1C-BA42-A1A5-9FC06B2CC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B6F0DFF-CCCE-AB43-92B8-97551DB4E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DEAB2-5F42-1C48-8939-581F395EF3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363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52" r:id="rId4"/>
    <p:sldLayoutId id="2147483706" r:id="rId5"/>
    <p:sldLayoutId id="2147483666" r:id="rId6"/>
    <p:sldLayoutId id="2147483667" r:id="rId7"/>
    <p:sldLayoutId id="2147483656" r:id="rId8"/>
    <p:sldLayoutId id="2147483657" r:id="rId9"/>
    <p:sldLayoutId id="2147483658" r:id="rId10"/>
    <p:sldLayoutId id="2147483707" r:id="rId11"/>
    <p:sldLayoutId id="2147483663" r:id="rId12"/>
    <p:sldLayoutId id="21474836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teks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Titteltekst</a:t>
            </a:r>
          </a:p>
        </p:txBody>
      </p:sp>
      <p:sp>
        <p:nvSpPr>
          <p:cNvPr id="3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6021883" y="6540500"/>
            <a:ext cx="141885" cy="65659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1" r:id="rId2"/>
    <p:sldLayoutId id="2147483660" r:id="rId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teks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Titteltekst</a:t>
            </a:r>
          </a:p>
        </p:txBody>
      </p:sp>
      <p:sp>
        <p:nvSpPr>
          <p:cNvPr id="3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6021883" y="6540500"/>
            <a:ext cx="267702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20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703" r:id="rId4"/>
    <p:sldLayoutId id="2147483704" r:id="rId5"/>
    <p:sldLayoutId id="2147483702" r:id="rId6"/>
    <p:sldLayoutId id="2147483705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6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3" name="Google Shape;203;p46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marL="457200" marR="0" lvl="0" indent="-539750" algn="l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539750" algn="l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539750" algn="l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539750" algn="l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539750" algn="l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539750" algn="l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539750" algn="l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539750" algn="l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539750" algn="l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4" name="Google Shape;204;p46"/>
          <p:cNvSpPr txBox="1">
            <a:spLocks noGrp="1"/>
          </p:cNvSpPr>
          <p:nvPr>
            <p:ph type="sldNum" idx="12"/>
          </p:nvPr>
        </p:nvSpPr>
        <p:spPr>
          <a:xfrm>
            <a:off x="6021883" y="6540501"/>
            <a:ext cx="141885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4" r:id="rId2"/>
    <p:sldLayoutId id="2147483690" r:id="rId3"/>
    <p:sldLayoutId id="2147483693" r:id="rId4"/>
    <p:sldLayoutId id="214748369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2" r:id="rId2"/>
    <p:sldLayoutId id="214748366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ldNum" idx="12"/>
          </p:nvPr>
        </p:nvSpPr>
        <p:spPr>
          <a:xfrm>
            <a:off x="6021883" y="6540501"/>
            <a:ext cx="26770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nofaq.org/posts/2020/11/importance-of-incorporating-technology-in-education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-nc-sa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ja.wikipedia.org/wiki/%E3%83%95%E3%82%A1%E3%82%A4%E3%83%AB:Microsoft_Stream.sv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hyperlink" Target="https://creativecommons.org/licenses/by-sa/3.0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ja.wikipedia.org/wiki/%E3%83%95%E3%82%A1%E3%82%A4%E3%83%AB:Microsoft_Stream.sv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creativecommons.org/licenses/by-sa/3.0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ja.wikipedia.org/wiki/%E3%83%95%E3%82%A1%E3%82%A4%E3%83%AB:Microsoft_Stream.sv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creativecommons.org/licenses/by-sa/3.0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obsproject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person, innendørs, elektronikk&#10;&#10;Automatisk generert beskrivelse">
            <a:extLst>
              <a:ext uri="{FF2B5EF4-FFF2-40B4-BE49-F238E27FC236}">
                <a16:creationId xmlns:a16="http://schemas.microsoft.com/office/drawing/2014/main" id="{F91BA32B-9B39-6643-835D-B75FB59726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266700" y="-808658"/>
            <a:ext cx="12725400" cy="8475316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BC77121C-00F6-9D40-BB13-1D1F6F00FD17}"/>
              </a:ext>
            </a:extLst>
          </p:cNvPr>
          <p:cNvSpPr txBox="1"/>
          <p:nvPr/>
        </p:nvSpPr>
        <p:spPr>
          <a:xfrm>
            <a:off x="228600" y="6432550"/>
            <a:ext cx="6502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>
                <a:hlinkClick r:id="rId3" tooltip="https://technofaq.org/posts/2020/11/importance-of-incorporating-technology-in-education/"/>
              </a:rPr>
              <a:t>Dette bildet</a:t>
            </a:r>
            <a:r>
              <a:rPr lang="nb-NO" sz="900"/>
              <a:t> av Ukjent forfatter er lisensiert under </a:t>
            </a:r>
            <a:r>
              <a:rPr lang="nb-NO" sz="900">
                <a:hlinkClick r:id="rId4" tooltip="https://creativecommons.org/licenses/by-nc-sa/3.0/"/>
              </a:rPr>
              <a:t>CC BY-SA-NC</a:t>
            </a:r>
            <a:endParaRPr lang="nb-NO" sz="900"/>
          </a:p>
        </p:txBody>
      </p:sp>
      <p:sp>
        <p:nvSpPr>
          <p:cNvPr id="155" name="Kickoff for DEKOMP"/>
          <p:cNvSpPr txBox="1">
            <a:spLocks noGrp="1"/>
          </p:cNvSpPr>
          <p:nvPr>
            <p:ph type="title"/>
          </p:nvPr>
        </p:nvSpPr>
        <p:spPr>
          <a:xfrm>
            <a:off x="889000" y="2502720"/>
            <a:ext cx="10414000" cy="91811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br>
              <a:rPr lang="nb-NO" sz="7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nb-NO" sz="7200" dirty="0">
                <a:latin typeface="Helvetica Neue Medium"/>
                <a:ea typeface="Helvetica Neue Medium" panose="02000503000000020004" pitchFamily="2" charset="0"/>
                <a:cs typeface="Helvetica Neue Medium" panose="02000503000000020004" pitchFamily="2" charset="0"/>
              </a:rPr>
              <a:t>Medieproduksjon</a:t>
            </a:r>
            <a:endParaRPr sz="7200" dirty="0">
              <a:latin typeface="Helvetica Neue Medium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56" name="Desentralisert lærerutdanning…"/>
          <p:cNvSpPr txBox="1">
            <a:spLocks noGrp="1"/>
          </p:cNvSpPr>
          <p:nvPr>
            <p:ph type="body" sz="quarter" idx="1"/>
          </p:nvPr>
        </p:nvSpPr>
        <p:spPr>
          <a:xfrm>
            <a:off x="2323147" y="3611332"/>
            <a:ext cx="7545706" cy="111496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800"/>
            </a:pPr>
            <a:r>
              <a:rPr lang="en-US" sz="2000" b="1" dirty="0"/>
              <a:t>DEKOMP</a:t>
            </a:r>
            <a:endParaRPr lang="en-US" sz="2000" b="1" dirty="0">
              <a:cs typeface="Calibri"/>
            </a:endParaRPr>
          </a:p>
          <a:p>
            <a:pPr>
              <a:defRPr sz="3800"/>
            </a:pPr>
            <a:r>
              <a:rPr lang="nb-NO" sz="2000" b="1" dirty="0"/>
              <a:t>Østre Agder</a:t>
            </a:r>
            <a:br>
              <a:rPr lang="nb-NO" sz="2000" b="1" dirty="0"/>
            </a:br>
            <a:r>
              <a:rPr lang="nb-NO" sz="2000" b="1" dirty="0">
                <a:ea typeface="Calibri"/>
                <a:cs typeface="Calibri"/>
              </a:rPr>
              <a:t>mai 2023</a:t>
            </a:r>
          </a:p>
        </p:txBody>
      </p:sp>
      <p:sp>
        <p:nvSpPr>
          <p:cNvPr id="157" name="Universitetet i Agder"/>
          <p:cNvSpPr txBox="1"/>
          <p:nvPr/>
        </p:nvSpPr>
        <p:spPr>
          <a:xfrm>
            <a:off x="2323147" y="4916798"/>
            <a:ext cx="7545706" cy="454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>
            <a:normAutofit/>
          </a:bodyPr>
          <a:lstStyle>
            <a:lvl1pPr>
              <a:defRPr sz="3800"/>
            </a:lvl1pPr>
          </a:lstStyle>
          <a:p>
            <a:pPr algn="ctr"/>
            <a:r>
              <a:rPr sz="1900" b="1" err="1"/>
              <a:t>Universitetet</a:t>
            </a:r>
            <a:r>
              <a:rPr sz="1900" b="1"/>
              <a:t> </a:t>
            </a:r>
            <a:r>
              <a:rPr sz="1900" b="1" err="1"/>
              <a:t>i</a:t>
            </a:r>
            <a:r>
              <a:rPr sz="1900" b="1"/>
              <a:t> </a:t>
            </a:r>
            <a:r>
              <a:rPr sz="1900" b="1" err="1"/>
              <a:t>Agder</a:t>
            </a:r>
            <a:endParaRPr sz="1900" b="1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63" descr="Et bilde som inneholder tekst&#10;&#10;Automatisk generert beskrivel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9154" y="-937845"/>
            <a:ext cx="8733692" cy="8733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046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4"/>
          <p:cNvSpPr txBox="1">
            <a:spLocks noGrp="1"/>
          </p:cNvSpPr>
          <p:nvPr>
            <p:ph type="title"/>
          </p:nvPr>
        </p:nvSpPr>
        <p:spPr>
          <a:xfrm>
            <a:off x="889000" y="1922567"/>
            <a:ext cx="10414000" cy="2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</a:pPr>
            <a:r>
              <a:rPr lang="en" sz="4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Skjermopptak med </a:t>
            </a:r>
            <a:r>
              <a:rPr lang="en" sz="4400" b="1"/>
              <a:t>Microsoft Stream</a:t>
            </a:r>
            <a:endParaRPr sz="44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5" name="Google Shape;305;p64"/>
          <p:cNvSpPr/>
          <p:nvPr/>
        </p:nvSpPr>
        <p:spPr>
          <a:xfrm>
            <a:off x="-127585" y="-507101"/>
            <a:ext cx="1722400" cy="172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1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1434916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65"/>
          <p:cNvSpPr txBox="1">
            <a:spLocks noGrp="1"/>
          </p:cNvSpPr>
          <p:nvPr>
            <p:ph type="title"/>
          </p:nvPr>
        </p:nvSpPr>
        <p:spPr>
          <a:xfrm>
            <a:off x="889000" y="2088264"/>
            <a:ext cx="10414000" cy="2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"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Microsoft Stream er et program i Microsoft 365-programpakken, som kan ta opp video av skjerm, webkamera og lyd.</a:t>
            </a:r>
            <a:br>
              <a:rPr lang="en"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en"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å bruke Microsoft Stream kreves det at du har en </a:t>
            </a:r>
            <a:r>
              <a:rPr lang="en"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Microsoft 365-konto (Office 365). </a:t>
            </a:r>
            <a:br>
              <a:rPr lang="en" sz="2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2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1" name="Google Shape;311;p65"/>
          <p:cNvSpPr txBox="1"/>
          <p:nvPr/>
        </p:nvSpPr>
        <p:spPr>
          <a:xfrm>
            <a:off x="971296" y="3607685"/>
            <a:ext cx="10414000" cy="2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</a:pPr>
            <a:endParaRPr sz="36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2" name="Google Shape;312;p65"/>
          <p:cNvSpPr/>
          <p:nvPr/>
        </p:nvSpPr>
        <p:spPr>
          <a:xfrm>
            <a:off x="-127585" y="-507101"/>
            <a:ext cx="1722400" cy="172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1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3046835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6"/>
          <p:cNvSpPr/>
          <p:nvPr/>
        </p:nvSpPr>
        <p:spPr>
          <a:xfrm>
            <a:off x="-222587" y="-541689"/>
            <a:ext cx="1722400" cy="172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</a:pPr>
            <a:r>
              <a:rPr lang="en"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Nivå1</a:t>
            </a:r>
            <a:endParaRPr sz="1467"/>
          </a:p>
        </p:txBody>
      </p:sp>
      <p:sp>
        <p:nvSpPr>
          <p:cNvPr id="318" name="Google Shape;318;p66"/>
          <p:cNvSpPr txBox="1"/>
          <p:nvPr/>
        </p:nvSpPr>
        <p:spPr>
          <a:xfrm>
            <a:off x="4585004" y="1785633"/>
            <a:ext cx="55232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å finne Microsoft Stream,åpne Chrome eller Edge nettleser og logg på office.com-kontoen din. </a:t>
            </a:r>
            <a:endParaRPr sz="3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3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" sz="3200">
                <a:latin typeface="Helvetica Neue"/>
                <a:ea typeface="Helvetica Neue"/>
                <a:cs typeface="Helvetica Neue"/>
                <a:sym typeface="Helvetica Neue"/>
              </a:rPr>
              <a:t>Klikk så på </a:t>
            </a:r>
            <a:r>
              <a:rPr lang="en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«vaffelmenyen</a:t>
            </a:r>
            <a:r>
              <a:rPr lang="en" sz="3200">
                <a:latin typeface="Helvetica Neue"/>
                <a:ea typeface="Helvetica Neue"/>
                <a:cs typeface="Helvetica Neue"/>
                <a:sym typeface="Helvetica Neue"/>
              </a:rPr>
              <a:t>”</a:t>
            </a:r>
            <a:r>
              <a:rPr lang="en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oppe til </a:t>
            </a:r>
            <a:r>
              <a:rPr lang="en" sz="3200">
                <a:latin typeface="Helvetica Neue"/>
                <a:ea typeface="Helvetica Neue"/>
                <a:cs typeface="Helvetica Neue"/>
                <a:sym typeface="Helvetica Neue"/>
              </a:rPr>
              <a:t>venstre </a:t>
            </a:r>
            <a:r>
              <a:rPr lang="en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og velg Stream </a:t>
            </a:r>
            <a:br>
              <a:rPr lang="en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9" name="Google Shape;319;p66"/>
          <p:cNvSpPr/>
          <p:nvPr/>
        </p:nvSpPr>
        <p:spPr>
          <a:xfrm>
            <a:off x="-127585" y="-507101"/>
            <a:ext cx="1722400" cy="172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1</a:t>
            </a:r>
            <a:endParaRPr sz="1467"/>
          </a:p>
        </p:txBody>
      </p:sp>
      <p:pic>
        <p:nvPicPr>
          <p:cNvPr id="320" name="Google Shape;320;p66"/>
          <p:cNvPicPr preferRelativeResize="0"/>
          <p:nvPr/>
        </p:nvPicPr>
        <p:blipFill rotWithShape="1">
          <a:blip r:embed="rId3">
            <a:alphaModFix/>
          </a:blip>
          <a:srcRect l="-3498" r="17962"/>
          <a:stretch/>
        </p:blipFill>
        <p:spPr>
          <a:xfrm>
            <a:off x="170067" y="988201"/>
            <a:ext cx="3116167" cy="5770201"/>
          </a:xfrm>
          <a:prstGeom prst="rect">
            <a:avLst/>
          </a:prstGeom>
          <a:noFill/>
          <a:ln>
            <a:noFill/>
          </a:ln>
          <a:effectLst>
            <a:outerShdw blurRad="57150" dist="9525" dir="66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1" name="Google Shape;321;p66"/>
          <p:cNvSpPr/>
          <p:nvPr/>
        </p:nvSpPr>
        <p:spPr>
          <a:xfrm rot="10800000" flipH="1">
            <a:off x="82000" y="1286433"/>
            <a:ext cx="757600" cy="33400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2" name="Google Shape;322;p66"/>
          <p:cNvCxnSpPr/>
          <p:nvPr/>
        </p:nvCxnSpPr>
        <p:spPr>
          <a:xfrm>
            <a:off x="437607" y="1726213"/>
            <a:ext cx="402000" cy="3405600"/>
          </a:xfrm>
          <a:prstGeom prst="straightConnector1">
            <a:avLst/>
          </a:prstGeom>
          <a:noFill/>
          <a:ln w="47625" cap="flat" cmpd="sng">
            <a:solidFill>
              <a:srgbClr val="60D835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693919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200">
                <a:latin typeface="Helvetica Neue"/>
                <a:ea typeface="Helvetica Neue"/>
                <a:cs typeface="Helvetica Neue"/>
                <a:sym typeface="Helvetica Neue"/>
              </a:rPr>
              <a:t>Dashbordet i Stream</a:t>
            </a: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8" name="Google Shape;328;p67"/>
          <p:cNvSpPr txBox="1"/>
          <p:nvPr/>
        </p:nvSpPr>
        <p:spPr>
          <a:xfrm>
            <a:off x="794657" y="1883228"/>
            <a:ext cx="2732400" cy="329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7859" marR="0" lvl="0" indent="-27939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•"/>
            </a:pP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Når du har logget inn på din konto, så vil dashbordet på Stream se slik ut</a:t>
            </a:r>
            <a:endParaRPr sz="1333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7939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•"/>
            </a:pP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 får oversikt over videoer du har tilgjengelig på Stream</a:t>
            </a:r>
            <a:endParaRPr sz="173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7939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" sz="17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Innspilling </a:t>
            </a: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tar deg til et nytt vindu for å spille inn skjermopptak, webkamera eller begge samtidig.</a:t>
            </a:r>
            <a:endParaRPr sz="1333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9" name="Google Shape;32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0258" y="1893926"/>
            <a:ext cx="8258545" cy="391914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67"/>
          <p:cNvSpPr/>
          <p:nvPr/>
        </p:nvSpPr>
        <p:spPr>
          <a:xfrm rot="10800000" flipH="1">
            <a:off x="5921200" y="2650300"/>
            <a:ext cx="1251200" cy="107080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67"/>
          <p:cNvSpPr/>
          <p:nvPr/>
        </p:nvSpPr>
        <p:spPr>
          <a:xfrm>
            <a:off x="-428385" y="-339468"/>
            <a:ext cx="1722400" cy="172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1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807898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200">
                <a:latin typeface="Helvetica Neue"/>
                <a:ea typeface="Helvetica Neue"/>
                <a:cs typeface="Helvetica Neue"/>
                <a:sym typeface="Helvetica Neue"/>
              </a:rPr>
              <a:t>Hvordan ta opp med Microsoft Stream</a:t>
            </a: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7" name="Google Shape;337;p68"/>
          <p:cNvSpPr txBox="1"/>
          <p:nvPr/>
        </p:nvSpPr>
        <p:spPr>
          <a:xfrm>
            <a:off x="1132115" y="1850571"/>
            <a:ext cx="3178800" cy="49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7859" marR="0" lvl="0" indent="-30479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" sz="21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 må gi Stream tillatelse til å bruke kameraet og mikrofonen, klikk </a:t>
            </a:r>
            <a:r>
              <a:rPr lang="en" sz="21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Tillat</a:t>
            </a:r>
            <a:endParaRPr sz="213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30479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•"/>
            </a:pPr>
            <a:r>
              <a:rPr lang="en" sz="21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Velg riktig kamera og mikrofon. </a:t>
            </a:r>
            <a:endParaRPr sz="1733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30479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•"/>
            </a:pPr>
            <a:r>
              <a:rPr lang="en" sz="21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Skal du bare spille inn webkamera så kan du trykke på opptaks-knappen.</a:t>
            </a:r>
            <a:endParaRPr sz="1733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30479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•"/>
            </a:pPr>
            <a:r>
              <a:rPr lang="en" sz="21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Skal du dele skjerm så trykker du på del-knappen.</a:t>
            </a:r>
            <a:endParaRPr sz="1733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16932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2864" y="2081213"/>
            <a:ext cx="6230937" cy="34749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9" name="Google Shape;339;p68"/>
          <p:cNvCxnSpPr/>
          <p:nvPr/>
        </p:nvCxnSpPr>
        <p:spPr>
          <a:xfrm>
            <a:off x="4212700" y="4316167"/>
            <a:ext cx="3994400" cy="740400"/>
          </a:xfrm>
          <a:prstGeom prst="straightConnector1">
            <a:avLst/>
          </a:prstGeom>
          <a:noFill/>
          <a:ln w="476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0" name="Google Shape;340;p68"/>
          <p:cNvCxnSpPr/>
          <p:nvPr/>
        </p:nvCxnSpPr>
        <p:spPr>
          <a:xfrm rot="10800000" flipH="1">
            <a:off x="3955307" y="5297280"/>
            <a:ext cx="3770800" cy="522400"/>
          </a:xfrm>
          <a:prstGeom prst="straightConnector1">
            <a:avLst/>
          </a:prstGeom>
          <a:noFill/>
          <a:ln w="476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41" name="Google Shape;341;p68"/>
          <p:cNvSpPr/>
          <p:nvPr/>
        </p:nvSpPr>
        <p:spPr>
          <a:xfrm>
            <a:off x="10689771" y="2081215"/>
            <a:ext cx="740400" cy="1088400"/>
          </a:xfrm>
          <a:prstGeom prst="ellipse">
            <a:avLst/>
          </a:prstGeom>
          <a:noFill/>
          <a:ln w="6032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2" name="Google Shape;342;p68"/>
          <p:cNvCxnSpPr/>
          <p:nvPr/>
        </p:nvCxnSpPr>
        <p:spPr>
          <a:xfrm rot="10800000" flipH="1">
            <a:off x="3549359" y="2625479"/>
            <a:ext cx="7064400" cy="379600"/>
          </a:xfrm>
          <a:prstGeom prst="straightConnector1">
            <a:avLst/>
          </a:prstGeom>
          <a:noFill/>
          <a:ln w="476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43" name="Google Shape;343;p68"/>
          <p:cNvSpPr/>
          <p:nvPr/>
        </p:nvSpPr>
        <p:spPr>
          <a:xfrm>
            <a:off x="-445919" y="-315401"/>
            <a:ext cx="1722400" cy="172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1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746099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9"/>
          <p:cNvSpPr txBox="1">
            <a:spLocks noGrp="1"/>
          </p:cNvSpPr>
          <p:nvPr>
            <p:ph type="title"/>
          </p:nvPr>
        </p:nvSpPr>
        <p:spPr>
          <a:xfrm>
            <a:off x="1479733" y="4195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200">
                <a:latin typeface="Helvetica Neue"/>
                <a:ea typeface="Helvetica Neue"/>
                <a:cs typeface="Helvetica Neue"/>
                <a:sym typeface="Helvetica Neue"/>
              </a:rPr>
              <a:t>Dele skjerm i skjermopptaket</a:t>
            </a: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9" name="Google Shape;349;p69"/>
          <p:cNvSpPr txBox="1"/>
          <p:nvPr/>
        </p:nvSpPr>
        <p:spPr>
          <a:xfrm>
            <a:off x="838200" y="2033467"/>
            <a:ext cx="36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Når du trykker på Dele-knappen så får du opp et vindu hvor du må velge hva som skal spilles inn</a:t>
            </a:r>
            <a:endParaRPr sz="173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Før du velger hva som skal spilles inn: </a:t>
            </a:r>
            <a:endParaRPr sz="173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73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Velg om du skal vise webkamera, og plasser vinduet der du vil ha det. </a:t>
            </a:r>
            <a:endParaRPr sz="173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73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Hvis du ikke vil ha med webkamera, krysser du bort vinduet</a:t>
            </a:r>
            <a:endParaRPr sz="173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16932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2953" y="419533"/>
            <a:ext cx="3189332" cy="1952467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69"/>
          <p:cNvSpPr/>
          <p:nvPr/>
        </p:nvSpPr>
        <p:spPr>
          <a:xfrm rot="10800000" flipH="1">
            <a:off x="8171132" y="1615433"/>
            <a:ext cx="1444000" cy="55360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1684" y="3031918"/>
            <a:ext cx="5578168" cy="27613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53" name="Google Shape;353;p69"/>
          <p:cNvSpPr/>
          <p:nvPr/>
        </p:nvSpPr>
        <p:spPr>
          <a:xfrm rot="10800000" flipH="1">
            <a:off x="9204500" y="4634000"/>
            <a:ext cx="1806000" cy="140920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69"/>
          <p:cNvSpPr/>
          <p:nvPr/>
        </p:nvSpPr>
        <p:spPr>
          <a:xfrm>
            <a:off x="-416352" y="-339468"/>
            <a:ext cx="1722400" cy="172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1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1340806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70"/>
          <p:cNvSpPr txBox="1">
            <a:spLocks noGrp="1"/>
          </p:cNvSpPr>
          <p:nvPr>
            <p:ph type="title"/>
          </p:nvPr>
        </p:nvSpPr>
        <p:spPr>
          <a:xfrm>
            <a:off x="1568233" y="361059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200">
                <a:latin typeface="Helvetica Neue"/>
                <a:ea typeface="Helvetica Neue"/>
                <a:cs typeface="Helvetica Neue"/>
                <a:sym typeface="Helvetica Neue"/>
              </a:rPr>
              <a:t>Dele skjerm i skjermopptaket</a:t>
            </a: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0" name="Google Shape;360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7473" y="1787661"/>
            <a:ext cx="392430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70"/>
          <p:cNvSpPr txBox="1"/>
          <p:nvPr/>
        </p:nvSpPr>
        <p:spPr>
          <a:xfrm>
            <a:off x="838200" y="1624371"/>
            <a:ext cx="6335600" cy="59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Velg hva du vil dele:</a:t>
            </a:r>
            <a:endParaRPr sz="1733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7939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•"/>
            </a:pPr>
            <a:r>
              <a:rPr lang="en" sz="17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Edge/Chrome-fane</a:t>
            </a:r>
            <a:endParaRPr sz="1333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745048" marR="0" lvl="1" indent="-27939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" sz="1733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Hvis du velger en Edge/Chrome-fane så spilles kun fanen du har valgt inn. Det vil si at du </a:t>
            </a:r>
            <a:r>
              <a:rPr lang="en" sz="1733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ikke kan bytte vindu</a:t>
            </a:r>
            <a:r>
              <a:rPr lang="en" sz="1733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underveis i opptaket.</a:t>
            </a:r>
            <a:endParaRPr sz="1333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7939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•"/>
            </a:pPr>
            <a:r>
              <a:rPr lang="en" sz="17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Vindu</a:t>
            </a:r>
            <a:endParaRPr sz="1333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745048" marR="0" lvl="1" indent="-27939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•"/>
            </a:pPr>
            <a:r>
              <a:rPr lang="en" sz="1733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Det samme som Edge/Chrome-fane, men for et helt vindu. Faner du bytter mellom i vinduet vil bli med i opptaket</a:t>
            </a:r>
            <a:endParaRPr sz="1333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7939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•"/>
            </a:pPr>
            <a:r>
              <a:rPr lang="en" sz="17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Hele skjermen</a:t>
            </a:r>
            <a:endParaRPr sz="1333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745048" marR="0" lvl="1" indent="-27939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•"/>
            </a:pP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en" sz="1733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lt som skjer på skjermen din bli med i opptaket. Du kan bytte mellom faner, vinduer, programmer osv. Det kan være lurt å velge </a:t>
            </a:r>
            <a:r>
              <a:rPr lang="en" sz="1733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Hele skjermen</a:t>
            </a:r>
            <a:r>
              <a:rPr lang="en" sz="1733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spesielt hvis du skal vise en Powerpoint presentasjon. Velg s</a:t>
            </a: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kjerm.</a:t>
            </a:r>
            <a:endParaRPr sz="173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Når du har valgt hva du skal dele, trykk på </a:t>
            </a:r>
            <a:r>
              <a:rPr lang="en" sz="17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</a:t>
            </a:r>
            <a:endParaRPr sz="173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" sz="17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systemlyd</a:t>
            </a: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er tilgjengelig på </a:t>
            </a:r>
            <a:r>
              <a:rPr lang="en" sz="17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fane</a:t>
            </a: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og </a:t>
            </a:r>
            <a:r>
              <a:rPr lang="en" sz="17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hele skjermen)</a:t>
            </a:r>
            <a:endParaRPr sz="1733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745048" marR="0" lvl="1" indent="-16932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7859" marR="0" lvl="0" indent="-16932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70"/>
          <p:cNvSpPr/>
          <p:nvPr/>
        </p:nvSpPr>
        <p:spPr>
          <a:xfrm rot="10800000" flipH="1">
            <a:off x="7894864" y="2216613"/>
            <a:ext cx="914400" cy="33400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70"/>
          <p:cNvSpPr/>
          <p:nvPr/>
        </p:nvSpPr>
        <p:spPr>
          <a:xfrm rot="10800000" flipH="1">
            <a:off x="8999764" y="2234503"/>
            <a:ext cx="914400" cy="33400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70"/>
          <p:cNvSpPr/>
          <p:nvPr/>
        </p:nvSpPr>
        <p:spPr>
          <a:xfrm rot="10800000" flipH="1">
            <a:off x="10175420" y="2234503"/>
            <a:ext cx="914400" cy="33400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70"/>
          <p:cNvSpPr txBox="1"/>
          <p:nvPr/>
        </p:nvSpPr>
        <p:spPr>
          <a:xfrm>
            <a:off x="7630885" y="5889171"/>
            <a:ext cx="3820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Systemlyd er lyd du spiller fra pc-en din. Ikke mikrofonen, det går automatisk.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66" name="Google Shape;366;p70"/>
          <p:cNvCxnSpPr/>
          <p:nvPr/>
        </p:nvCxnSpPr>
        <p:spPr>
          <a:xfrm rot="10800000" flipH="1">
            <a:off x="7032171" y="2383679"/>
            <a:ext cx="862800" cy="500800"/>
          </a:xfrm>
          <a:prstGeom prst="straightConnector1">
            <a:avLst/>
          </a:prstGeom>
          <a:noFill/>
          <a:ln w="476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7" name="Google Shape;367;p70"/>
          <p:cNvCxnSpPr/>
          <p:nvPr/>
        </p:nvCxnSpPr>
        <p:spPr>
          <a:xfrm rot="10800000" flipH="1">
            <a:off x="6823567" y="2568500"/>
            <a:ext cx="2353200" cy="1236400"/>
          </a:xfrm>
          <a:prstGeom prst="straightConnector1">
            <a:avLst/>
          </a:prstGeom>
          <a:noFill/>
          <a:ln w="476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8" name="Google Shape;368;p70"/>
          <p:cNvCxnSpPr/>
          <p:nvPr/>
        </p:nvCxnSpPr>
        <p:spPr>
          <a:xfrm rot="10800000" flipH="1">
            <a:off x="7032171" y="2568457"/>
            <a:ext cx="3320000" cy="2722000"/>
          </a:xfrm>
          <a:prstGeom prst="straightConnector1">
            <a:avLst/>
          </a:prstGeom>
          <a:noFill/>
          <a:ln w="476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69" name="Google Shape;369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9351" y="5308318"/>
            <a:ext cx="2070100" cy="6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70"/>
          <p:cNvSpPr/>
          <p:nvPr/>
        </p:nvSpPr>
        <p:spPr>
          <a:xfrm>
            <a:off x="-296052" y="-399635"/>
            <a:ext cx="1722400" cy="172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1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3682947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1"/>
          <p:cNvSpPr txBox="1">
            <a:spLocks noGrp="1"/>
          </p:cNvSpPr>
          <p:nvPr>
            <p:ph type="title"/>
          </p:nvPr>
        </p:nvSpPr>
        <p:spPr>
          <a:xfrm>
            <a:off x="1563767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200"/>
              <a:t>Spille inn skjermopptak</a:t>
            </a:r>
            <a:endParaRPr sz="3200"/>
          </a:p>
        </p:txBody>
      </p:sp>
      <p:pic>
        <p:nvPicPr>
          <p:cNvPr id="376" name="Google Shape;376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7985" y="2909340"/>
            <a:ext cx="6779347" cy="382572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71"/>
          <p:cNvSpPr txBox="1"/>
          <p:nvPr/>
        </p:nvSpPr>
        <p:spPr>
          <a:xfrm>
            <a:off x="1132115" y="1850571"/>
            <a:ext cx="31788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7859" marR="0" lvl="0" indent="-296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•"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Når du trykker på Dele-knappen så vil skjermopptaket starte.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0958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96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•"/>
            </a:pPr>
            <a:r>
              <a:rPr lang="en" sz="2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Gå til vinduet du ville dele og gjennomfør skjermopptaket.</a:t>
            </a:r>
            <a:endParaRPr sz="20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96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•"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Hvis du vil pause skjermopptaket: Klikk deg tilbake til nettleseren der Stream-opptaket kjører</a:t>
            </a:r>
            <a:endParaRPr sz="20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96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•"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Hvis du vil stoppe: klikk på </a:t>
            </a:r>
            <a:r>
              <a:rPr lang="en" sz="2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stopp deling</a:t>
            </a: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nederst på skjermen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8" name="Google Shape;378;p71"/>
          <p:cNvSpPr/>
          <p:nvPr/>
        </p:nvSpPr>
        <p:spPr>
          <a:xfrm rot="10800000" flipH="1">
            <a:off x="7071467" y="5111100"/>
            <a:ext cx="1672400" cy="56520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9" name="Google Shape;379;p71"/>
          <p:cNvCxnSpPr/>
          <p:nvPr/>
        </p:nvCxnSpPr>
        <p:spPr>
          <a:xfrm rot="10800000" flipH="1">
            <a:off x="3635200" y="5411900"/>
            <a:ext cx="3207600" cy="264400"/>
          </a:xfrm>
          <a:prstGeom prst="straightConnector1">
            <a:avLst/>
          </a:prstGeom>
          <a:noFill/>
          <a:ln w="476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80" name="Google Shape;380;p71"/>
          <p:cNvSpPr/>
          <p:nvPr/>
        </p:nvSpPr>
        <p:spPr>
          <a:xfrm>
            <a:off x="-289485" y="-351501"/>
            <a:ext cx="1722400" cy="172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1</a:t>
            </a:r>
            <a:endParaRPr sz="1467"/>
          </a:p>
        </p:txBody>
      </p:sp>
      <p:pic>
        <p:nvPicPr>
          <p:cNvPr id="381" name="Google Shape;381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0901" y="1850567"/>
            <a:ext cx="7650132" cy="4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71"/>
          <p:cNvSpPr/>
          <p:nvPr/>
        </p:nvSpPr>
        <p:spPr>
          <a:xfrm rot="10800000" flipH="1">
            <a:off x="7238600" y="1690733"/>
            <a:ext cx="1672400" cy="56520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203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901" y="1442526"/>
            <a:ext cx="7255105" cy="350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6897" y="5057634"/>
            <a:ext cx="7534067" cy="817133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72"/>
          <p:cNvSpPr txBox="1">
            <a:spLocks noGrp="1"/>
          </p:cNvSpPr>
          <p:nvPr>
            <p:ph type="title"/>
          </p:nvPr>
        </p:nvSpPr>
        <p:spPr>
          <a:xfrm>
            <a:off x="1515367" y="6759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200">
                <a:latin typeface="Helvetica Neue"/>
                <a:ea typeface="Helvetica Neue"/>
                <a:cs typeface="Helvetica Neue"/>
                <a:sym typeface="Helvetica Neue"/>
              </a:rPr>
              <a:t>Spille inn skjermopptak</a:t>
            </a: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0" name="Google Shape;390;p72"/>
          <p:cNvSpPr txBox="1"/>
          <p:nvPr/>
        </p:nvSpPr>
        <p:spPr>
          <a:xfrm>
            <a:off x="493267" y="1306400"/>
            <a:ext cx="3731600" cy="5968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67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8785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•"/>
            </a:pPr>
            <a:r>
              <a:rPr lang="en" sz="18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Her kan du se gjennom opptaket ditt.</a:t>
            </a:r>
            <a:endParaRPr sz="1467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8785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•"/>
            </a:pPr>
            <a:r>
              <a:rPr lang="en" sz="18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Om du ikke er fornøyd kan du trykke på </a:t>
            </a:r>
            <a:r>
              <a:rPr lang="en" sz="1867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Delete clip</a:t>
            </a:r>
            <a:endParaRPr sz="146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8785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•"/>
            </a:pPr>
            <a:r>
              <a:rPr lang="en" sz="18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 kan trimme skjermopptaket i </a:t>
            </a:r>
            <a:r>
              <a:rPr lang="en" sz="2489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start eller slutt: klikk </a:t>
            </a:r>
            <a:r>
              <a:rPr lang="en" sz="2489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Trim</a:t>
            </a:r>
            <a:r>
              <a:rPr lang="en" sz="2489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og </a:t>
            </a:r>
            <a:r>
              <a:rPr lang="en" sz="18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dra i hendlene på starten og slutten av tidslinjen under visningsvinduet.</a:t>
            </a:r>
            <a:endParaRPr sz="1467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8785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•"/>
            </a:pPr>
            <a:r>
              <a:rPr lang="en" sz="18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Når du er fornøyd med klippet så trykker du på </a:t>
            </a:r>
            <a:r>
              <a:rPr lang="en" sz="1867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Confirm</a:t>
            </a:r>
            <a:r>
              <a:rPr lang="en" sz="18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867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(Du kan også legge til musikk: klikker du på knappen Add music, får du opp forslag til musikk du kan sette inn)</a:t>
            </a:r>
            <a:endParaRPr sz="2489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1" name="Google Shape;391;p72"/>
          <p:cNvSpPr/>
          <p:nvPr/>
        </p:nvSpPr>
        <p:spPr>
          <a:xfrm rot="10800000" flipH="1">
            <a:off x="5367767" y="5273167"/>
            <a:ext cx="481200" cy="60160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72"/>
          <p:cNvSpPr/>
          <p:nvPr/>
        </p:nvSpPr>
        <p:spPr>
          <a:xfrm rot="10800000" flipH="1">
            <a:off x="7017165" y="4613467"/>
            <a:ext cx="532800" cy="33400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72"/>
          <p:cNvSpPr/>
          <p:nvPr/>
        </p:nvSpPr>
        <p:spPr>
          <a:xfrm rot="10800000" flipH="1">
            <a:off x="11430367" y="5273167"/>
            <a:ext cx="481200" cy="60160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15720" y="5984933"/>
            <a:ext cx="1135680" cy="47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72"/>
          <p:cNvSpPr/>
          <p:nvPr/>
        </p:nvSpPr>
        <p:spPr>
          <a:xfrm>
            <a:off x="-259919" y="-507901"/>
            <a:ext cx="1722400" cy="172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1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4078745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79C708-CC9D-4749-A7D1-C213ED3DF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10300" b="1"/>
              <a:t>bit.ly/LENKE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9F1F79A-5E58-3E4D-8F4B-E4F53E92841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nb-NO"/>
              <a:t>Her kan du laste ned presentasjonen fra dagens samling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3990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7501" y="2349933"/>
            <a:ext cx="6937703" cy="33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73"/>
          <p:cNvSpPr txBox="1">
            <a:spLocks noGrp="1"/>
          </p:cNvSpPr>
          <p:nvPr>
            <p:ph type="title"/>
          </p:nvPr>
        </p:nvSpPr>
        <p:spPr>
          <a:xfrm>
            <a:off x="1463833" y="1004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200">
                <a:latin typeface="Helvetica Neue"/>
                <a:ea typeface="Helvetica Neue"/>
                <a:cs typeface="Helvetica Neue"/>
                <a:sym typeface="Helvetica Neue"/>
              </a:rPr>
              <a:t>Spille inn skjermopptak</a:t>
            </a: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2" name="Google Shape;402;p73"/>
          <p:cNvSpPr txBox="1"/>
          <p:nvPr/>
        </p:nvSpPr>
        <p:spPr>
          <a:xfrm>
            <a:off x="958533" y="1767260"/>
            <a:ext cx="3178800" cy="3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7859" marR="0" lvl="0" indent="-30479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•"/>
            </a:pPr>
            <a:r>
              <a:rPr lang="en" sz="21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 blir sendt tilbake til en ny visning av opptaket</a:t>
            </a:r>
            <a:endParaRPr sz="213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30479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•"/>
            </a:pPr>
            <a:r>
              <a:rPr lang="en" sz="21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 kan trimme mer, se gjennom, spille inn opptaket på nytt, eller publisere</a:t>
            </a:r>
            <a:endParaRPr sz="1733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30479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•"/>
            </a:pPr>
            <a:r>
              <a:rPr lang="en" sz="21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Trykker du på </a:t>
            </a:r>
            <a:r>
              <a:rPr lang="en" sz="21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Publiser</a:t>
            </a:r>
            <a:r>
              <a:rPr lang="en" sz="21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så vil videoen lastes opp til OneDrive.</a:t>
            </a:r>
            <a:endParaRPr sz="1733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3" name="Google Shape;403;p73"/>
          <p:cNvSpPr/>
          <p:nvPr/>
        </p:nvSpPr>
        <p:spPr>
          <a:xfrm rot="10800000" flipH="1">
            <a:off x="4637515" y="5362572"/>
            <a:ext cx="824400" cy="33400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73"/>
          <p:cNvSpPr/>
          <p:nvPr/>
        </p:nvSpPr>
        <p:spPr>
          <a:xfrm rot="10800000" flipH="1">
            <a:off x="10750795" y="5362573"/>
            <a:ext cx="824400" cy="33400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73"/>
          <p:cNvSpPr/>
          <p:nvPr/>
        </p:nvSpPr>
        <p:spPr>
          <a:xfrm>
            <a:off x="-380252" y="-507935"/>
            <a:ext cx="1722400" cy="172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1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2109465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9601" y="2069600"/>
            <a:ext cx="8402401" cy="4280627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74"/>
          <p:cNvSpPr txBox="1">
            <a:spLocks noGrp="1"/>
          </p:cNvSpPr>
          <p:nvPr>
            <p:ph type="title"/>
          </p:nvPr>
        </p:nvSpPr>
        <p:spPr>
          <a:xfrm>
            <a:off x="1415733" y="88392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200">
                <a:latin typeface="Helvetica Neue"/>
                <a:ea typeface="Helvetica Neue"/>
                <a:cs typeface="Helvetica Neue"/>
                <a:sym typeface="Helvetica Neue"/>
              </a:rPr>
              <a:t>Innstillinger for skjermopptaket</a:t>
            </a: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2" name="Google Shape;412;p74"/>
          <p:cNvSpPr txBox="1"/>
          <p:nvPr/>
        </p:nvSpPr>
        <p:spPr>
          <a:xfrm>
            <a:off x="285940" y="1239111"/>
            <a:ext cx="3178800" cy="59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7859" marR="0" lvl="0" indent="-296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•"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Skjermopptaket blir lastet opp til OneDrive og du får se dette vinduet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96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•"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Her kan du endre navn på opptaket ditt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96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•"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Dele opptaket via e-post eller lenke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96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•"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Gjøre andre innstillinger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96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•"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Legge til opptaket i en spilleliste, flytte opptaket og kopiere opptaket til en ny mappe.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96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•"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 kan også generere teksting til opptaket ditt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96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•"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 kan også spille inn et nytt opptak.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16932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3" name="Google Shape;413;p74"/>
          <p:cNvSpPr/>
          <p:nvPr/>
        </p:nvSpPr>
        <p:spPr>
          <a:xfrm rot="10800000" flipH="1">
            <a:off x="3789600" y="5242333"/>
            <a:ext cx="2252000" cy="47520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74"/>
          <p:cNvSpPr/>
          <p:nvPr/>
        </p:nvSpPr>
        <p:spPr>
          <a:xfrm rot="10800000" flipH="1">
            <a:off x="11094800" y="2295933"/>
            <a:ext cx="1191200" cy="49200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74"/>
          <p:cNvSpPr/>
          <p:nvPr/>
        </p:nvSpPr>
        <p:spPr>
          <a:xfrm rot="10800000" flipH="1">
            <a:off x="3707400" y="2318833"/>
            <a:ext cx="3477200" cy="50520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62034" y="164571"/>
            <a:ext cx="3178799" cy="161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74"/>
          <p:cNvSpPr/>
          <p:nvPr/>
        </p:nvSpPr>
        <p:spPr>
          <a:xfrm>
            <a:off x="-306652" y="-375568"/>
            <a:ext cx="1722400" cy="172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1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865665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5"/>
          <p:cNvSpPr txBox="1">
            <a:spLocks noGrp="1"/>
          </p:cNvSpPr>
          <p:nvPr>
            <p:ph type="title"/>
          </p:nvPr>
        </p:nvSpPr>
        <p:spPr>
          <a:xfrm>
            <a:off x="1447700" y="184659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200">
                <a:latin typeface="Helvetica Neue"/>
                <a:ea typeface="Helvetica Neue"/>
                <a:cs typeface="Helvetica Neue"/>
                <a:sym typeface="Helvetica Neue"/>
              </a:rPr>
              <a:t>Dele video</a:t>
            </a: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23" name="Google Shape;423;p75" descr="Et bilde som inneholder tekst&#10;&#10;Automatisk generert beskrivels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47699" y="2352779"/>
            <a:ext cx="2813200" cy="2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75" descr="Et bilde som inneholder tekst&#10;&#10;Automatisk generert beskrivels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2589" y="2171700"/>
            <a:ext cx="30861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75" descr="Et bilde som inneholder tekst&#10;&#10;Automatisk generert beskrivels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0295" y="1288143"/>
            <a:ext cx="3086100" cy="34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75"/>
          <p:cNvSpPr txBox="1"/>
          <p:nvPr/>
        </p:nvSpPr>
        <p:spPr>
          <a:xfrm>
            <a:off x="1591433" y="4914200"/>
            <a:ext cx="25256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Trykk på del-knappen øverst til høyre og velg Del i listen.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7" name="Google Shape;427;p75"/>
          <p:cNvSpPr txBox="1"/>
          <p:nvPr/>
        </p:nvSpPr>
        <p:spPr>
          <a:xfrm>
            <a:off x="4833103" y="5015547"/>
            <a:ext cx="25256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 kan dele med e-post eller via en kobling.</a:t>
            </a:r>
            <a:endParaRPr sz="1733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8" name="Google Shape;428;p75"/>
          <p:cNvSpPr txBox="1"/>
          <p:nvPr/>
        </p:nvSpPr>
        <p:spPr>
          <a:xfrm>
            <a:off x="7900591" y="4914197"/>
            <a:ext cx="3899600" cy="18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Husk å endre innstillinger for deling, hvis du for eksempel ønsker at personen du deler med kan gjøre endringer på opptaket. Eller om du ønsker å dele via lenke til flere.</a:t>
            </a:r>
            <a:endParaRPr sz="1467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9" name="Google Shape;429;p75"/>
          <p:cNvSpPr/>
          <p:nvPr/>
        </p:nvSpPr>
        <p:spPr>
          <a:xfrm rot="10800000" flipH="1">
            <a:off x="8050400" y="3378800"/>
            <a:ext cx="1191200" cy="49200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75"/>
          <p:cNvSpPr/>
          <p:nvPr/>
        </p:nvSpPr>
        <p:spPr>
          <a:xfrm>
            <a:off x="-428385" y="-351501"/>
            <a:ext cx="1722400" cy="172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1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3992049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6"/>
          <p:cNvSpPr txBox="1"/>
          <p:nvPr/>
        </p:nvSpPr>
        <p:spPr>
          <a:xfrm>
            <a:off x="2362200" y="2672940"/>
            <a:ext cx="3091600" cy="267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7859" marR="0" lvl="0" indent="-28785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•"/>
            </a:pPr>
            <a:r>
              <a:rPr lang="en" sz="2489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Klikk på Stream for å gå tilbake til hovedmenyen </a:t>
            </a:r>
            <a:endParaRPr sz="2489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8785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•"/>
            </a:pPr>
            <a:r>
              <a:rPr lang="en" sz="18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Videoen din vil du alltid finne i listen over videoer på Stream</a:t>
            </a:r>
            <a:endParaRPr sz="1467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7859" marR="0" lvl="0" indent="-28785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8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 finner dem også i </a:t>
            </a:r>
            <a:r>
              <a:rPr lang="en" sz="1867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OneDrive</a:t>
            </a:r>
            <a:endParaRPr sz="1867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6" name="Google Shape;436;p76"/>
          <p:cNvPicPr preferRelativeResize="0"/>
          <p:nvPr/>
        </p:nvPicPr>
        <p:blipFill rotWithShape="1">
          <a:blip r:embed="rId3">
            <a:alphaModFix/>
          </a:blip>
          <a:srcRect r="81790"/>
          <a:stretch/>
        </p:blipFill>
        <p:spPr>
          <a:xfrm>
            <a:off x="444767" y="1917201"/>
            <a:ext cx="1530068" cy="428063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76"/>
          <p:cNvSpPr/>
          <p:nvPr/>
        </p:nvSpPr>
        <p:spPr>
          <a:xfrm rot="10800000" flipH="1">
            <a:off x="529000" y="1917200"/>
            <a:ext cx="900400" cy="38440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76"/>
          <p:cNvSpPr txBox="1"/>
          <p:nvPr/>
        </p:nvSpPr>
        <p:spPr>
          <a:xfrm>
            <a:off x="2095167" y="376367"/>
            <a:ext cx="61000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Helvetica Neue"/>
                <a:ea typeface="Helvetica Neue"/>
                <a:cs typeface="Helvetica Neue"/>
                <a:sym typeface="Helvetica Neue"/>
              </a:rPr>
              <a:t>Gå tilbake til hovedmenyen</a:t>
            </a: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9" name="Google Shape;439;p76"/>
          <p:cNvSpPr/>
          <p:nvPr/>
        </p:nvSpPr>
        <p:spPr>
          <a:xfrm>
            <a:off x="-172685" y="-399635"/>
            <a:ext cx="1722400" cy="172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1</a:t>
            </a:r>
            <a:endParaRPr sz="1467"/>
          </a:p>
        </p:txBody>
      </p:sp>
      <p:pic>
        <p:nvPicPr>
          <p:cNvPr id="440" name="Google Shape;440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3801" y="1835734"/>
            <a:ext cx="6331799" cy="3470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0347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7"/>
          <p:cNvSpPr txBox="1">
            <a:spLocks noGrp="1"/>
          </p:cNvSpPr>
          <p:nvPr>
            <p:ph type="title"/>
          </p:nvPr>
        </p:nvSpPr>
        <p:spPr>
          <a:xfrm>
            <a:off x="834855" y="3281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Helvetica Neue"/>
              <a:buNone/>
            </a:pPr>
            <a:r>
              <a:rPr lang="en" sz="6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Oppgave nivå 1</a:t>
            </a:r>
            <a:endParaRPr/>
          </a:p>
        </p:txBody>
      </p:sp>
      <p:sp>
        <p:nvSpPr>
          <p:cNvPr id="447" name="Google Shape;447;p77"/>
          <p:cNvSpPr txBox="1">
            <a:spLocks noGrp="1"/>
          </p:cNvSpPr>
          <p:nvPr>
            <p:ph type="body" idx="1"/>
          </p:nvPr>
        </p:nvSpPr>
        <p:spPr>
          <a:xfrm>
            <a:off x="182016" y="1215148"/>
            <a:ext cx="5786000" cy="60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1666"/>
              <a:buFont typeface="Helvetica Neue"/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Forberedelser: 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1666"/>
              <a:buFont typeface="Helvetica Neue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Åpne Chrome eller Edge nettleser og </a:t>
            </a:r>
            <a:r>
              <a:rPr lang="en" sz="1600"/>
              <a:t>logg inn på </a:t>
            </a:r>
            <a:r>
              <a:rPr lang="en" sz="1600" b="1"/>
              <a:t>office.com</a:t>
            </a:r>
            <a:b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Åpne et Word-dokument eller en PowerPoint du vil ta opptak av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1666"/>
              <a:buFont typeface="Helvetica Neue"/>
              <a:buNone/>
            </a:pPr>
            <a:endParaRPr sz="16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1666"/>
              <a:buFont typeface="Helvetica Neue"/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Spille inn et skjermopptak </a:t>
            </a:r>
            <a:b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 Klikk på </a:t>
            </a:r>
            <a:r>
              <a:rPr lang="en" sz="1600" b="1"/>
              <a:t>Innspilling</a:t>
            </a:r>
            <a: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 Hvis du får opp et lite vindu med spørsmål om du vil gi tilgang til mikrofon og web-kamera, klikk </a:t>
            </a:r>
            <a:r>
              <a:rPr lang="en" sz="1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Tillat</a:t>
            </a:r>
            <a:b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 For å velge kamera: klikk </a:t>
            </a:r>
            <a:r>
              <a:rPr lang="en" sz="1600"/>
              <a:t>øverst til høyre</a:t>
            </a:r>
            <a: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hjørne av vinduet som åpner seg, og sjekk at det innebygde kameraet er valgt</a:t>
            </a:r>
            <a:b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 For å velge lydkilde: klikk på mikrofonikonet </a:t>
            </a:r>
            <a:r>
              <a:rPr lang="en" sz="1600"/>
              <a:t>øverst til høyre</a:t>
            </a:r>
            <a: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og velg lydkilde (velg innebygd mikrofon med mindre du har på deg headset)</a:t>
            </a:r>
            <a:b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5. For å velge hva du skal spille inn: klikk på </a:t>
            </a:r>
            <a:r>
              <a:rPr lang="en" sz="1600" b="1" i="0" u="none" strike="noStrike" cap="none">
                <a:solidFill>
                  <a:srgbClr val="000000"/>
                </a:solidFill>
              </a:rPr>
              <a:t>del skjerm-ikonet </a:t>
            </a:r>
            <a: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til venstre for innspillingsknappen midt i bildet.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1666"/>
              <a:buFont typeface="Helvetica Neue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6. </a:t>
            </a:r>
            <a:r>
              <a:rPr lang="en" sz="1600"/>
              <a:t>Plasser web-kameraet der du vil ha det på skjermen, og velg </a:t>
            </a:r>
            <a:r>
              <a:rPr lang="en" sz="1600" b="1"/>
              <a:t>hele skjermen. </a:t>
            </a:r>
            <a:r>
              <a:rPr lang="en" sz="1600"/>
              <a:t>Velg skjermen du vil spille inn og klikk </a:t>
            </a:r>
            <a:r>
              <a:rPr lang="en" sz="1600" b="1"/>
              <a:t>Del.</a:t>
            </a:r>
            <a:r>
              <a:rPr lang="en" sz="1600"/>
              <a:t>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1666"/>
              <a:buFont typeface="Helvetica Neue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1666"/>
              <a:buFont typeface="Helvetica Neue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Får du opp et vindu der nettleseren spør om tillatelse til å spille inn skjermen, klikk </a:t>
            </a:r>
            <a:r>
              <a:rPr lang="en" sz="1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Tillat</a:t>
            </a:r>
            <a:endParaRPr sz="16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Helvetica Neue"/>
              <a:buNone/>
            </a:pPr>
            <a:r>
              <a:rPr lang="en" sz="1600" b="1">
                <a:solidFill>
                  <a:schemeClr val="dk1"/>
                </a:solidFill>
              </a:rPr>
              <a:t>NB:</a:t>
            </a:r>
            <a:r>
              <a:rPr lang="en" sz="1600">
                <a:solidFill>
                  <a:schemeClr val="dk1"/>
                </a:solidFill>
              </a:rPr>
              <a:t> Pass på at du ikke har sensitivt materiale (filer, navn osv.) i innspillingsvinduet når du starter opptaket. 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Helvetica Neue"/>
              <a:buNone/>
            </a:pPr>
            <a:endParaRPr sz="16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1666"/>
              <a:buFont typeface="Helvetica Neue"/>
              <a:buNone/>
            </a:pPr>
            <a:r>
              <a:rPr lang="en" sz="1600"/>
              <a:t>7.</a:t>
            </a:r>
            <a:r>
              <a:rPr lang="en" sz="1600">
                <a:solidFill>
                  <a:schemeClr val="dk1"/>
                </a:solidFill>
              </a:rPr>
              <a:t>Opptaket starter etter en nedtelling</a:t>
            </a:r>
            <a:b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600"/>
              <a:t>8</a:t>
            </a:r>
            <a:r>
              <a:rPr lang="en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Finn frem Word/PowerPoint-fila du åpnet (klikk på den på menylinjen nederst på skjermen din) og bla gjennom fila, si noe så du får spilt inn lyd. 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endParaRPr sz="1467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br>
              <a:rPr lang="en" sz="1467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en" sz="1467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en" sz="1467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en" sz="1467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467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8" name="Google Shape;448;p77"/>
          <p:cNvSpPr txBox="1"/>
          <p:nvPr/>
        </p:nvSpPr>
        <p:spPr>
          <a:xfrm>
            <a:off x="6146759" y="1146281"/>
            <a:ext cx="5766288" cy="5244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</a:pPr>
            <a:r>
              <a:rPr lang="en" sz="14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9.  Når du er ferdig, klikker du på </a:t>
            </a:r>
            <a:r>
              <a:rPr lang="en" sz="1467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Stopp deling </a:t>
            </a:r>
            <a:r>
              <a:rPr lang="en" sz="14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nederst på skjermen din</a:t>
            </a:r>
            <a:br>
              <a:rPr lang="en" sz="14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4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10. Finn frem nettleseren igjen (klikk på den på menylinjen nederst på skjermen din) og gå til fanen med skjermopptaket (se etter Stream-ikonet)</a:t>
            </a:r>
            <a:br>
              <a:rPr lang="en" sz="14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4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11. Se gjennom opptaket og beskjær starten og slutten på videoen ved å dra i hendlene. Klikk Publiser/Publish</a:t>
            </a:r>
            <a:endParaRPr sz="1467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</a:pPr>
            <a:r>
              <a:rPr lang="en" sz="14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12. I neste vindu gir du et navn til opptaket ditt, og evt. en beskrivelse. </a:t>
            </a:r>
            <a:endParaRPr sz="1467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</a:pPr>
            <a:r>
              <a:rPr lang="en" sz="14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Prøv gjerne å legge til transkribering om du har lyst, eller endre på noen av de andre innstillingene</a:t>
            </a:r>
            <a:endParaRPr sz="1467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lang="en" sz="1333" b="1"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r>
              <a:rPr lang="en" sz="1333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 </a:t>
            </a:r>
            <a:r>
              <a:rPr lang="en" sz="1333" b="1">
                <a:latin typeface="Helvetica Neue"/>
                <a:ea typeface="Helvetica Neue"/>
                <a:cs typeface="Helvetica Neue"/>
                <a:sym typeface="Helvetica Neue"/>
              </a:rPr>
              <a:t>et skjermopptak</a:t>
            </a:r>
            <a:br>
              <a:rPr lang="en" sz="1333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333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</a:t>
            </a:r>
            <a:r>
              <a:rPr lang="en" sz="1333">
                <a:latin typeface="Helvetica Neue"/>
                <a:ea typeface="Helvetica Neue"/>
                <a:cs typeface="Helvetica Neue"/>
                <a:sym typeface="Helvetica Neue"/>
              </a:rPr>
              <a:t>Velg</a:t>
            </a:r>
            <a:r>
              <a:rPr lang="en" sz="1333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333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</a:t>
            </a:r>
            <a:r>
              <a:rPr lang="en" sz="1333">
                <a:latin typeface="Helvetica Neue"/>
                <a:ea typeface="Helvetica Neue"/>
                <a:cs typeface="Helvetica Neue"/>
                <a:sym typeface="Helvetica Neue"/>
              </a:rPr>
              <a:t>øverst i høyre hjørne. Du kan også dele fra hjem-siden i Stream, da peker du på filen og klikker på dele-ikonet som kommer opp til høyre for tittelen på opptaket ditt.</a:t>
            </a:r>
            <a:br>
              <a:rPr lang="en" sz="1333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333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</a:t>
            </a:r>
            <a:r>
              <a:rPr lang="en" sz="1333">
                <a:latin typeface="Helvetica Neue"/>
                <a:ea typeface="Helvetica Neue"/>
                <a:cs typeface="Helvetica Neue"/>
                <a:sym typeface="Helvetica Neue"/>
              </a:rPr>
              <a:t>Klikk på “personer du angir, kan…” og velg kan redigere/Kan vise</a:t>
            </a:r>
            <a:br>
              <a:rPr lang="en" sz="1333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333">
                <a:latin typeface="Helvetica Neue"/>
                <a:ea typeface="Helvetica Neue"/>
                <a:cs typeface="Helvetica Neue"/>
                <a:sym typeface="Helvetica Neue"/>
              </a:rPr>
              <a:t>3.</a:t>
            </a:r>
            <a:r>
              <a:rPr lang="en" sz="1333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Klikk på </a:t>
            </a:r>
            <a:r>
              <a:rPr lang="en" sz="1333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Bruk</a:t>
            </a:r>
            <a:r>
              <a:rPr lang="en" sz="1333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når du er fornøyd</a:t>
            </a:r>
            <a:br>
              <a:rPr lang="en" sz="1333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333"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r>
              <a:rPr lang="en" sz="1333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Skriv inn navnet/eposten på en kollega </a:t>
            </a:r>
            <a:r>
              <a:rPr lang="en" sz="1333">
                <a:latin typeface="Helvetica Neue"/>
                <a:ea typeface="Helvetica Neue"/>
                <a:cs typeface="Helvetica Neue"/>
                <a:sym typeface="Helvetica Neue"/>
              </a:rPr>
              <a:t>og klikk</a:t>
            </a:r>
            <a:r>
              <a:rPr lang="en" sz="1333" b="1">
                <a:latin typeface="Helvetica Neue"/>
                <a:ea typeface="Helvetica Neue"/>
                <a:cs typeface="Helvetica Neue"/>
                <a:sym typeface="Helvetica Neue"/>
              </a:rPr>
              <a:t> send</a:t>
            </a:r>
            <a:r>
              <a:rPr lang="en" sz="1333">
                <a:latin typeface="Helvetica Neue"/>
                <a:ea typeface="Helvetica Neue"/>
                <a:cs typeface="Helvetica Neue"/>
                <a:sym typeface="Helvetica Neue"/>
              </a:rPr>
              <a:t>. S</a:t>
            </a:r>
            <a:r>
              <a:rPr lang="en" sz="1333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jekk at de kan spille av filen 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Du kan også prøve å dele kobling, da kopierer du koblingen og sender den til en du vil dele med via epost, chat, oppslag osv. 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9" name="Google Shape;449;p77"/>
          <p:cNvSpPr/>
          <p:nvPr/>
        </p:nvSpPr>
        <p:spPr>
          <a:xfrm>
            <a:off x="-127586" y="-507103"/>
            <a:ext cx="1722251" cy="17222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1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676802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kjermopptak med iPad"/>
          <p:cNvSpPr txBox="1">
            <a:spLocks noGrp="1"/>
          </p:cNvSpPr>
          <p:nvPr>
            <p:ph type="title"/>
          </p:nvPr>
        </p:nvSpPr>
        <p:spPr>
          <a:xfrm>
            <a:off x="819804" y="952576"/>
            <a:ext cx="10414000" cy="23241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6600" err="1"/>
              <a:t>Skjermopptak</a:t>
            </a:r>
            <a:r>
              <a:rPr sz="6600"/>
              <a:t> med </a:t>
            </a:r>
            <a:r>
              <a:rPr lang="nb-NO" sz="6600"/>
              <a:t>i</a:t>
            </a:r>
            <a:r>
              <a:rPr sz="6600"/>
              <a:t>Pad</a:t>
            </a:r>
          </a:p>
        </p:txBody>
      </p:sp>
      <p:sp>
        <p:nvSpPr>
          <p:cNvPr id="3" name="Nivå 1">
            <a:extLst>
              <a:ext uri="{FF2B5EF4-FFF2-40B4-BE49-F238E27FC236}">
                <a16:creationId xmlns:a16="http://schemas.microsoft.com/office/drawing/2014/main" id="{007C4A03-AEDF-422F-8D3F-68C42536681C}"/>
              </a:ext>
            </a:extLst>
          </p:cNvPr>
          <p:cNvSpPr/>
          <p:nvPr/>
        </p:nvSpPr>
        <p:spPr>
          <a:xfrm>
            <a:off x="-127585" y="-507102"/>
            <a:ext cx="1722251" cy="172225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2000" err="1">
                <a:solidFill>
                  <a:schemeClr val="bg1"/>
                </a:solidFill>
              </a:rPr>
              <a:t>Nivå</a:t>
            </a:r>
            <a:r>
              <a:rPr sz="2000">
                <a:solidFill>
                  <a:schemeClr val="bg1"/>
                </a:solidFill>
              </a:rPr>
              <a:t> 1</a:t>
            </a:r>
          </a:p>
        </p:txBody>
      </p:sp>
      <p:pic>
        <p:nvPicPr>
          <p:cNvPr id="4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B262BFAC-0101-426F-A133-BE36FFCB4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58240" y="3429000"/>
            <a:ext cx="2555240" cy="255524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DBAFA59A-458A-4D63-A4AB-DCCD57653EC7}"/>
              </a:ext>
            </a:extLst>
          </p:cNvPr>
          <p:cNvSpPr txBox="1"/>
          <p:nvPr/>
        </p:nvSpPr>
        <p:spPr>
          <a:xfrm>
            <a:off x="1158240" y="6005049"/>
            <a:ext cx="2555240" cy="2667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NO" sz="700">
                <a:hlinkClick r:id="rId3" tooltip="https://ja.wikipedia.org/wiki/%E3%83%95%E3%82%A1%E3%82%A4%E3%83%AB:Microsoft_Stream.svg"/>
              </a:rPr>
              <a:t>This Photo</a:t>
            </a:r>
            <a:r>
              <a:rPr lang="en-NO" sz="700"/>
              <a:t> by Unknown Author is licensed under </a:t>
            </a:r>
            <a:r>
              <a:rPr lang="en-NO" sz="700">
                <a:hlinkClick r:id="rId4" tooltip="https://creativecommons.org/licenses/by-sa/3.0/"/>
              </a:rPr>
              <a:t>CC BY-SA</a:t>
            </a:r>
            <a:endParaRPr lang="en-NO" sz="70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EA2270AB-4A22-4946-A998-19A5C9FAF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760" y="3276676"/>
            <a:ext cx="2388066" cy="3185083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65F239F-308C-4A94-9AF0-8D5F2CB445C4}"/>
              </a:ext>
            </a:extLst>
          </p:cNvPr>
          <p:cNvSpPr txBox="1"/>
          <p:nvPr/>
        </p:nvSpPr>
        <p:spPr>
          <a:xfrm>
            <a:off x="7399541" y="3368848"/>
            <a:ext cx="4505278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40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Microsoft </a:t>
            </a:r>
            <a:r>
              <a:rPr kumimoji="0" lang="nb-NO" sz="400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Stream</a:t>
            </a:r>
            <a:r>
              <a:rPr kumimoji="0" lang="nb-NO" sz="40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-app for </a:t>
            </a:r>
            <a:r>
              <a:rPr kumimoji="0" lang="nb-NO" sz="400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IPad</a:t>
            </a:r>
            <a:endParaRPr kumimoji="0" lang="nb-NO" sz="400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40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eller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40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Skjermopptak på </a:t>
            </a:r>
            <a:r>
              <a:rPr lang="nb-NO" sz="400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IPad</a:t>
            </a:r>
            <a:endParaRPr kumimoji="0" lang="nb-NO" sz="400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150580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... Hvordan ta opp med Screencastif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nb-NO" sz="4400" b="0"/>
              <a:t>Microsoft </a:t>
            </a:r>
            <a:r>
              <a:rPr lang="nb-NO" sz="4400" b="0" err="1"/>
              <a:t>Stream-app</a:t>
            </a:r>
            <a:r>
              <a:rPr lang="nb-NO" sz="4400" b="0"/>
              <a:t> for </a:t>
            </a:r>
            <a:r>
              <a:rPr lang="nb-NO" sz="4400" b="0" err="1"/>
              <a:t>iPad</a:t>
            </a:r>
            <a:endParaRPr sz="4400" b="0"/>
          </a:p>
        </p:txBody>
      </p:sp>
      <p:sp>
        <p:nvSpPr>
          <p:cNvPr id="238" name="Når du stopper opptaket blir du presentert videoen. Her kan du spille opptaket av, åpne det i Google Drive, m.m.…"/>
          <p:cNvSpPr txBox="1">
            <a:spLocks noGrp="1"/>
          </p:cNvSpPr>
          <p:nvPr>
            <p:ph type="body" sz="half" idx="1"/>
          </p:nvPr>
        </p:nvSpPr>
        <p:spPr>
          <a:xfrm>
            <a:off x="352855" y="1344295"/>
            <a:ext cx="3851251" cy="4648200"/>
          </a:xfrm>
          <a:prstGeom prst="rect">
            <a:avLst/>
          </a:prstGeom>
        </p:spPr>
        <p:txBody>
          <a:bodyPr>
            <a:norm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571500" indent="-571500" algn="l" defTabSz="346710">
              <a:spcBef>
                <a:spcPts val="2450"/>
              </a:spcBef>
              <a:buFont typeface="Arial" panose="020B0604020202020204" pitchFamily="34" charset="0"/>
              <a:buChar char="•"/>
              <a:defRPr sz="4032"/>
            </a:pPr>
            <a:r>
              <a:rPr lang="nb-NO" sz="2500" b="0"/>
              <a:t>Last ned appen fra </a:t>
            </a:r>
            <a:r>
              <a:rPr lang="nb-NO" sz="2500" b="0" err="1"/>
              <a:t>AppStore</a:t>
            </a:r>
            <a:endParaRPr lang="nb-NO" sz="2500" b="0"/>
          </a:p>
          <a:p>
            <a:pPr marL="571500" indent="-571500" algn="l" defTabSz="346710">
              <a:spcBef>
                <a:spcPts val="2450"/>
              </a:spcBef>
              <a:buFont typeface="Arial" panose="020B0604020202020204" pitchFamily="34" charset="0"/>
              <a:buChar char="•"/>
              <a:defRPr sz="4032"/>
            </a:pPr>
            <a:r>
              <a:rPr lang="nb-NO" sz="2500" b="0"/>
              <a:t>Du kan ikke ta skjermopptak med appen, men du kan filme deg selv eller omgivelsene og dele opptaket slik som på PC</a:t>
            </a:r>
          </a:p>
        </p:txBody>
      </p:sp>
      <p:sp>
        <p:nvSpPr>
          <p:cNvPr id="7" name="Nivå 1">
            <a:extLst>
              <a:ext uri="{FF2B5EF4-FFF2-40B4-BE49-F238E27FC236}">
                <a16:creationId xmlns:a16="http://schemas.microsoft.com/office/drawing/2014/main" id="{D683A5E8-6EE0-4857-9E77-A17D99F3F55D}"/>
              </a:ext>
            </a:extLst>
          </p:cNvPr>
          <p:cNvSpPr/>
          <p:nvPr/>
        </p:nvSpPr>
        <p:spPr>
          <a:xfrm>
            <a:off x="-127585" y="-507102"/>
            <a:ext cx="1722251" cy="172225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2000" err="1">
                <a:solidFill>
                  <a:schemeClr val="bg1"/>
                </a:solidFill>
              </a:rPr>
              <a:t>Nivå</a:t>
            </a:r>
            <a:r>
              <a:rPr sz="2000">
                <a:solidFill>
                  <a:schemeClr val="bg1"/>
                </a:solidFill>
              </a:rPr>
              <a:t> 1</a:t>
            </a:r>
          </a:p>
        </p:txBody>
      </p:sp>
      <p:pic>
        <p:nvPicPr>
          <p:cNvPr id="6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CE813688-3CE1-4F05-B3B9-3AD1929DC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88701" y="1528364"/>
            <a:ext cx="4464131" cy="446413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84A9C86A-21EC-491D-A0DB-88EDC9377F49}"/>
              </a:ext>
            </a:extLst>
          </p:cNvPr>
          <p:cNvSpPr txBox="1"/>
          <p:nvPr/>
        </p:nvSpPr>
        <p:spPr>
          <a:xfrm>
            <a:off x="5542384" y="5912986"/>
            <a:ext cx="2872221" cy="1590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NO" sz="700">
                <a:hlinkClick r:id="rId3" tooltip="https://ja.wikipedia.org/wiki/%E3%83%95%E3%82%A1%E3%82%A4%E3%83%AB:Microsoft_Stream.svg"/>
              </a:rPr>
              <a:t>This Photo</a:t>
            </a:r>
            <a:r>
              <a:rPr lang="en-NO" sz="700"/>
              <a:t> by Unknown Author is licensed under </a:t>
            </a:r>
            <a:r>
              <a:rPr lang="en-NO" sz="700">
                <a:hlinkClick r:id="rId4" tooltip="https://creativecommons.org/licenses/by-sa/3.0/"/>
              </a:rPr>
              <a:t>CC BY-SA</a:t>
            </a:r>
            <a:endParaRPr lang="en-NO" sz="700"/>
          </a:p>
        </p:txBody>
      </p:sp>
    </p:spTree>
    <p:extLst>
      <p:ext uri="{BB962C8B-B14F-4D97-AF65-F5344CB8AC3E}">
        <p14:creationId xmlns:p14="http://schemas.microsoft.com/office/powerpoint/2010/main" val="148514130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... Hvordan ta opp med Screencastif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nb-NO" sz="4400" b="0"/>
              <a:t>Microsoft </a:t>
            </a:r>
            <a:r>
              <a:rPr lang="nb-NO" sz="4400" b="0" err="1"/>
              <a:t>Stream-app</a:t>
            </a:r>
            <a:r>
              <a:rPr lang="nb-NO" sz="4400" b="0"/>
              <a:t> for </a:t>
            </a:r>
            <a:r>
              <a:rPr lang="nb-NO" sz="4400" b="0" err="1"/>
              <a:t>iPad</a:t>
            </a:r>
            <a:endParaRPr sz="4400" b="0"/>
          </a:p>
        </p:txBody>
      </p:sp>
      <p:sp>
        <p:nvSpPr>
          <p:cNvPr id="238" name="Når du stopper opptaket blir du presentert videoen. Her kan du spille opptaket av, åpne det i Google Drive, m.m.…"/>
          <p:cNvSpPr txBox="1">
            <a:spLocks noGrp="1"/>
          </p:cNvSpPr>
          <p:nvPr>
            <p:ph type="body" sz="half" idx="1"/>
          </p:nvPr>
        </p:nvSpPr>
        <p:spPr>
          <a:xfrm>
            <a:off x="352855" y="1344295"/>
            <a:ext cx="3851251" cy="4648200"/>
          </a:xfrm>
          <a:prstGeom prst="rect">
            <a:avLst/>
          </a:prstGeom>
        </p:spPr>
        <p:txBody>
          <a:bodyPr>
            <a:norm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571500" indent="-571500" algn="l" defTabSz="305435">
              <a:spcBef>
                <a:spcPts val="2150"/>
              </a:spcBef>
              <a:buFont typeface="Arial" panose="020B0604020202020204" pitchFamily="34" charset="0"/>
              <a:buChar char="•"/>
              <a:defRPr sz="3552"/>
            </a:pPr>
            <a:r>
              <a:rPr lang="nb-NO" sz="2000"/>
              <a:t>Oppdag</a:t>
            </a:r>
            <a:r>
              <a:rPr lang="nb-NO" sz="2000" b="0"/>
              <a:t> viser deg videoer, kanaler, personer og grupper i organisasjonen din</a:t>
            </a:r>
          </a:p>
          <a:p>
            <a:pPr marL="571500" indent="-571500" algn="l" defTabSz="305435">
              <a:spcBef>
                <a:spcPts val="2150"/>
              </a:spcBef>
              <a:buFont typeface="Arial" panose="020B0604020202020204" pitchFamily="34" charset="0"/>
              <a:buChar char="•"/>
              <a:defRPr sz="3552"/>
            </a:pPr>
            <a:r>
              <a:rPr lang="nb-NO" sz="2000"/>
              <a:t>Mitt innhold</a:t>
            </a:r>
            <a:r>
              <a:rPr lang="nb-NO" sz="2000" b="0"/>
              <a:t> fører deg til hovedmenyen i </a:t>
            </a:r>
            <a:r>
              <a:rPr lang="nb-NO" sz="2000" b="0" err="1"/>
              <a:t>Stream</a:t>
            </a:r>
            <a:endParaRPr lang="nb-NO" sz="2000" b="0"/>
          </a:p>
          <a:p>
            <a:pPr marL="571500" indent="-571500" algn="l" defTabSz="305435">
              <a:spcBef>
                <a:spcPts val="2150"/>
              </a:spcBef>
              <a:buFont typeface="Arial" panose="020B0604020202020204" pitchFamily="34" charset="0"/>
              <a:buChar char="•"/>
              <a:defRPr sz="3552"/>
            </a:pPr>
            <a:r>
              <a:rPr lang="nb-NO" sz="2000"/>
              <a:t>Mine videoer </a:t>
            </a:r>
            <a:r>
              <a:rPr lang="nb-NO" sz="2000" b="0"/>
              <a:t>viser deg videoer  og annet innhold du har laget eller lagret</a:t>
            </a:r>
          </a:p>
          <a:p>
            <a:pPr marL="571500" indent="-571500" algn="l" defTabSz="305435">
              <a:spcBef>
                <a:spcPts val="2150"/>
              </a:spcBef>
              <a:buFont typeface="Arial" panose="020B0604020202020204" pitchFamily="34" charset="0"/>
              <a:buChar char="•"/>
              <a:defRPr sz="3552"/>
            </a:pPr>
            <a:r>
              <a:rPr lang="nb-NO" sz="2000"/>
              <a:t>+</a:t>
            </a:r>
            <a:r>
              <a:rPr lang="nb-NO" sz="2000" b="0"/>
              <a:t> lar deg spille inn en ny video eller laste opp videoer</a:t>
            </a:r>
          </a:p>
        </p:txBody>
      </p:sp>
      <p:sp>
        <p:nvSpPr>
          <p:cNvPr id="7" name="Nivå 1">
            <a:extLst>
              <a:ext uri="{FF2B5EF4-FFF2-40B4-BE49-F238E27FC236}">
                <a16:creationId xmlns:a16="http://schemas.microsoft.com/office/drawing/2014/main" id="{D683A5E8-6EE0-4857-9E77-A17D99F3F55D}"/>
              </a:ext>
            </a:extLst>
          </p:cNvPr>
          <p:cNvSpPr/>
          <p:nvPr/>
        </p:nvSpPr>
        <p:spPr>
          <a:xfrm>
            <a:off x="-127585" y="-507102"/>
            <a:ext cx="1722251" cy="172225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2000" err="1">
                <a:solidFill>
                  <a:schemeClr val="bg1"/>
                </a:solidFill>
              </a:rPr>
              <a:t>Nivå</a:t>
            </a:r>
            <a:r>
              <a:rPr sz="2000">
                <a:solidFill>
                  <a:schemeClr val="bg1"/>
                </a:solidFill>
              </a:rPr>
              <a:t> 1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1B50072-10D9-4D3E-931D-0142FF119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514" y="1575854"/>
            <a:ext cx="6323936" cy="4416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7E3DC4D-A15E-4158-A838-AB468B7B0550}"/>
              </a:ext>
            </a:extLst>
          </p:cNvPr>
          <p:cNvSpPr/>
          <p:nvPr/>
        </p:nvSpPr>
        <p:spPr>
          <a:xfrm>
            <a:off x="5918009" y="5478683"/>
            <a:ext cx="4664173" cy="513812"/>
          </a:xfrm>
          <a:prstGeom prst="ellipse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1E64FAE-8F4D-4497-A739-6FEC99044735}"/>
              </a:ext>
            </a:extLst>
          </p:cNvPr>
          <p:cNvSpPr/>
          <p:nvPr/>
        </p:nvSpPr>
        <p:spPr>
          <a:xfrm>
            <a:off x="10830756" y="1571348"/>
            <a:ext cx="674703" cy="550414"/>
          </a:xfrm>
          <a:prstGeom prst="ellipse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429235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B5BED87-7869-40AD-AC73-110B82E13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201" y="1344295"/>
            <a:ext cx="6758201" cy="4719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7" name="... Hvordan ta opp med Screencastify"/>
          <p:cNvSpPr txBox="1">
            <a:spLocks noGrp="1"/>
          </p:cNvSpPr>
          <p:nvPr>
            <p:ph type="title"/>
          </p:nvPr>
        </p:nvSpPr>
        <p:spPr>
          <a:xfrm>
            <a:off x="1689100" y="136722"/>
            <a:ext cx="105029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nb-NO" sz="4400" b="0"/>
              <a:t>…Hvordan ta opp med Microsoft </a:t>
            </a:r>
            <a:r>
              <a:rPr lang="nb-NO" sz="4400" b="0" err="1"/>
              <a:t>Stream-app</a:t>
            </a:r>
            <a:r>
              <a:rPr lang="nb-NO" sz="4400" b="0"/>
              <a:t> på </a:t>
            </a:r>
            <a:r>
              <a:rPr lang="nb-NO" sz="4400" b="0" err="1"/>
              <a:t>iPad</a:t>
            </a:r>
            <a:endParaRPr sz="4400" b="0"/>
          </a:p>
        </p:txBody>
      </p:sp>
      <p:sp>
        <p:nvSpPr>
          <p:cNvPr id="238" name="Når du stopper opptaket blir du presentert videoen. Her kan du spille opptaket av, åpne det i Google Drive, m.m.…"/>
          <p:cNvSpPr txBox="1">
            <a:spLocks noGrp="1"/>
          </p:cNvSpPr>
          <p:nvPr>
            <p:ph type="body" sz="half" idx="1"/>
          </p:nvPr>
        </p:nvSpPr>
        <p:spPr>
          <a:xfrm>
            <a:off x="352855" y="1344295"/>
            <a:ext cx="3851251" cy="4648200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defTabSz="305435">
              <a:spcBef>
                <a:spcPts val="2150"/>
              </a:spcBef>
              <a:defRPr sz="3552"/>
            </a:pPr>
            <a:r>
              <a:rPr lang="nb-NO" sz="2000" b="0"/>
              <a:t>Klikk på </a:t>
            </a:r>
            <a:r>
              <a:rPr lang="nb-NO" sz="5400"/>
              <a:t>+</a:t>
            </a:r>
            <a:r>
              <a:rPr lang="nb-NO" sz="2000" b="0"/>
              <a:t> øverst i høyre hjørne </a:t>
            </a:r>
          </a:p>
          <a:p>
            <a:pPr algn="l" defTabSz="305435">
              <a:spcBef>
                <a:spcPts val="2150"/>
              </a:spcBef>
              <a:defRPr sz="3552"/>
            </a:pPr>
            <a:r>
              <a:rPr lang="nb-NO" sz="2000" b="0"/>
              <a:t>Velg </a:t>
            </a:r>
            <a:r>
              <a:rPr lang="nb-NO" sz="2000"/>
              <a:t>Spill inn ny video</a:t>
            </a:r>
          </a:p>
          <a:p>
            <a:pPr algn="l" defTabSz="305435">
              <a:spcBef>
                <a:spcPts val="2150"/>
              </a:spcBef>
              <a:defRPr sz="3552"/>
            </a:pPr>
            <a:r>
              <a:rPr lang="nb-NO" sz="2000" b="0"/>
              <a:t>Velg </a:t>
            </a:r>
            <a:r>
              <a:rPr lang="nb-NO" sz="2000"/>
              <a:t>hvilken vei </a:t>
            </a:r>
            <a:r>
              <a:rPr lang="nb-NO" sz="2000" b="0"/>
              <a:t>kameraet skal peke (dette kan du snu når som helst i opptaket)</a:t>
            </a:r>
          </a:p>
          <a:p>
            <a:pPr algn="l" defTabSz="305435">
              <a:spcBef>
                <a:spcPts val="2150"/>
              </a:spcBef>
              <a:defRPr sz="3552"/>
            </a:pPr>
            <a:r>
              <a:rPr lang="nb-NO" sz="2000" b="0"/>
              <a:t>Du har muligheten til å tegne, eller sette inn </a:t>
            </a:r>
            <a:r>
              <a:rPr lang="nb-NO" sz="2000" b="0" err="1"/>
              <a:t>emojis</a:t>
            </a:r>
            <a:endParaRPr lang="nb-NO" sz="2000" b="0"/>
          </a:p>
          <a:p>
            <a:pPr algn="l" defTabSz="305435">
              <a:spcBef>
                <a:spcPts val="2150"/>
              </a:spcBef>
              <a:defRPr sz="3552"/>
            </a:pPr>
            <a:r>
              <a:rPr lang="nb-NO" sz="2000" b="0"/>
              <a:t>Klikk på </a:t>
            </a:r>
            <a:r>
              <a:rPr lang="nb-NO" sz="2000"/>
              <a:t>opptaksknappen,</a:t>
            </a:r>
            <a:r>
              <a:rPr lang="nb-NO" sz="2000" b="0"/>
              <a:t> og opptaket starter. Klikk på samme knapp for å stoppe videoopptaket. </a:t>
            </a:r>
          </a:p>
        </p:txBody>
      </p:sp>
      <p:sp>
        <p:nvSpPr>
          <p:cNvPr id="7" name="Nivå 1">
            <a:extLst>
              <a:ext uri="{FF2B5EF4-FFF2-40B4-BE49-F238E27FC236}">
                <a16:creationId xmlns:a16="http://schemas.microsoft.com/office/drawing/2014/main" id="{D683A5E8-6EE0-4857-9E77-A17D99F3F55D}"/>
              </a:ext>
            </a:extLst>
          </p:cNvPr>
          <p:cNvSpPr/>
          <p:nvPr/>
        </p:nvSpPr>
        <p:spPr>
          <a:xfrm>
            <a:off x="-127585" y="-507102"/>
            <a:ext cx="1722251" cy="172225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2000" err="1">
                <a:solidFill>
                  <a:schemeClr val="bg1"/>
                </a:solidFill>
              </a:rPr>
              <a:t>Nivå</a:t>
            </a:r>
            <a:r>
              <a:rPr sz="2000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9A15C7D-8533-4843-94D0-ADFC6D90AE88}"/>
              </a:ext>
            </a:extLst>
          </p:cNvPr>
          <p:cNvSpPr/>
          <p:nvPr/>
        </p:nvSpPr>
        <p:spPr>
          <a:xfrm>
            <a:off x="7812350" y="5335270"/>
            <a:ext cx="1358283" cy="595013"/>
          </a:xfrm>
          <a:prstGeom prst="ellipse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Forbindelseslinje">
            <a:extLst>
              <a:ext uri="{FF2B5EF4-FFF2-40B4-BE49-F238E27FC236}">
                <a16:creationId xmlns:a16="http://schemas.microsoft.com/office/drawing/2014/main" id="{E6D488AD-070B-4444-B95B-D2218A55EE0C}"/>
              </a:ext>
            </a:extLst>
          </p:cNvPr>
          <p:cNvSpPr/>
          <p:nvPr/>
        </p:nvSpPr>
        <p:spPr>
          <a:xfrm rot="1307241" flipV="1">
            <a:off x="3776512" y="3380588"/>
            <a:ext cx="4829032" cy="1913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701" extrusionOk="0">
                <a:moveTo>
                  <a:pt x="0" y="0"/>
                </a:moveTo>
                <a:cubicBezTo>
                  <a:pt x="8548" y="18412"/>
                  <a:pt x="15748" y="21600"/>
                  <a:pt x="21600" y="9563"/>
                </a:cubicBezTo>
              </a:path>
            </a:pathLst>
          </a:custGeom>
          <a:ln w="5715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sz="750"/>
          </a:p>
        </p:txBody>
      </p:sp>
    </p:spTree>
    <p:extLst>
      <p:ext uri="{BB962C8B-B14F-4D97-AF65-F5344CB8AC3E}">
        <p14:creationId xmlns:p14="http://schemas.microsoft.com/office/powerpoint/2010/main" val="328338281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30D5877-87CD-4A00-906E-39ACB6664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632" y="1573278"/>
            <a:ext cx="6442162" cy="4499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5E9A2B0-3039-492F-B8C2-E88FFEDC062E}"/>
              </a:ext>
            </a:extLst>
          </p:cNvPr>
          <p:cNvSpPr/>
          <p:nvPr/>
        </p:nvSpPr>
        <p:spPr>
          <a:xfrm>
            <a:off x="7590408" y="5295128"/>
            <a:ext cx="3107184" cy="656092"/>
          </a:xfrm>
          <a:prstGeom prst="ellipse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32" name="... Hvordan ta opp med Screencastify"/>
          <p:cNvSpPr txBox="1">
            <a:spLocks noGrp="1"/>
          </p:cNvSpPr>
          <p:nvPr>
            <p:ph type="title"/>
          </p:nvPr>
        </p:nvSpPr>
        <p:spPr>
          <a:xfrm>
            <a:off x="1532691" y="116085"/>
            <a:ext cx="105029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nb-NO" sz="4400" b="0"/>
              <a:t>…</a:t>
            </a:r>
            <a:r>
              <a:rPr sz="4400" b="0" err="1"/>
              <a:t>Hvordan</a:t>
            </a:r>
            <a:r>
              <a:rPr sz="4400" b="0"/>
              <a:t> ta </a:t>
            </a:r>
            <a:r>
              <a:rPr sz="4400" b="0" err="1"/>
              <a:t>opp</a:t>
            </a:r>
            <a:r>
              <a:rPr sz="4400" b="0"/>
              <a:t> med </a:t>
            </a:r>
            <a:r>
              <a:rPr lang="nb-NO" sz="4400" b="0"/>
              <a:t>Microsoft </a:t>
            </a:r>
            <a:r>
              <a:rPr lang="nb-NO" sz="4400" b="0" err="1"/>
              <a:t>Stream-app</a:t>
            </a:r>
            <a:r>
              <a:rPr lang="nb-NO" sz="4400" b="0"/>
              <a:t> for </a:t>
            </a:r>
            <a:r>
              <a:rPr lang="nb-NO" sz="4400" b="0" err="1"/>
              <a:t>iPad</a:t>
            </a:r>
            <a:endParaRPr sz="4400" b="0"/>
          </a:p>
        </p:txBody>
      </p:sp>
      <p:sp>
        <p:nvSpPr>
          <p:cNvPr id="233" name="Når du er ferdig med opptaket trykker du på stopp-knappen.…"/>
          <p:cNvSpPr txBox="1">
            <a:spLocks noGrp="1"/>
          </p:cNvSpPr>
          <p:nvPr>
            <p:ph type="body" sz="half" idx="1"/>
          </p:nvPr>
        </p:nvSpPr>
        <p:spPr>
          <a:xfrm>
            <a:off x="417830" y="1303020"/>
            <a:ext cx="3851251" cy="46482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sz="2400" b="0"/>
              <a:t>I neste vindu kan du beskjære videoen ved å dra i håndtakene på hver side av videolinjen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sz="2400" b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sz="2400" b="0"/>
              <a:t>Når du er fornøyd, klikk </a:t>
            </a:r>
            <a:r>
              <a:rPr lang="nb-NO" sz="2400"/>
              <a:t>Ferdig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sz="2400" b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sz="2400" b="0"/>
              <a:t>I vinduet som kommer opp, velger du </a:t>
            </a:r>
            <a:r>
              <a:rPr lang="nb-NO" sz="2400"/>
              <a:t>Last opp nå</a:t>
            </a:r>
          </a:p>
          <a:p>
            <a:pPr algn="l"/>
            <a:endParaRPr lang="nb-NO" sz="2400" b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sz="2400" b="0"/>
              <a:t>Her kan du navngi og evt. beskrive videoen.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sz="2400" b="0"/>
              <a:t>Klikk </a:t>
            </a:r>
            <a:r>
              <a:rPr lang="nb-NO" sz="2400"/>
              <a:t>Neste</a:t>
            </a:r>
            <a:br>
              <a:rPr lang="nb-NO" sz="2400" b="0"/>
            </a:br>
            <a:endParaRPr lang="nb-NO" sz="2400" b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sz="2400" b="0"/>
              <a:t>Når du er fornøyd, klikker du </a:t>
            </a:r>
            <a:r>
              <a:rPr lang="nb-NO" sz="2400"/>
              <a:t>Bekreft</a:t>
            </a:r>
            <a:r>
              <a:rPr lang="nb-NO" sz="2400" b="0"/>
              <a:t> og </a:t>
            </a:r>
            <a:r>
              <a:rPr lang="nb-NO" sz="2400"/>
              <a:t>Ferdig</a:t>
            </a:r>
          </a:p>
        </p:txBody>
      </p:sp>
      <p:sp>
        <p:nvSpPr>
          <p:cNvPr id="8" name="Nivå 1">
            <a:extLst>
              <a:ext uri="{FF2B5EF4-FFF2-40B4-BE49-F238E27FC236}">
                <a16:creationId xmlns:a16="http://schemas.microsoft.com/office/drawing/2014/main" id="{29776657-9D59-4A19-8A71-EF465CFDBE55}"/>
              </a:ext>
            </a:extLst>
          </p:cNvPr>
          <p:cNvSpPr/>
          <p:nvPr/>
        </p:nvSpPr>
        <p:spPr>
          <a:xfrm>
            <a:off x="-127585" y="-507102"/>
            <a:ext cx="1722251" cy="172225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2000" err="1">
                <a:solidFill>
                  <a:schemeClr val="bg1"/>
                </a:solidFill>
              </a:rPr>
              <a:t>Nivå</a:t>
            </a:r>
            <a:r>
              <a:rPr sz="2000">
                <a:solidFill>
                  <a:schemeClr val="bg1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71689518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rogram for dage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Program for dagen</a:t>
            </a:r>
          </a:p>
        </p:txBody>
      </p:sp>
      <p:sp>
        <p:nvSpPr>
          <p:cNvPr id="164" name="Intro fell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444500" indent="-444500">
              <a:buSzPct val="100000"/>
              <a:buAutoNum type="arabicPeriod"/>
            </a:pPr>
            <a:r>
              <a:t>Intro </a:t>
            </a:r>
            <a:r>
              <a:rPr lang="en-GB" err="1"/>
              <a:t>felles</a:t>
            </a:r>
            <a:endParaRPr/>
          </a:p>
          <a:p>
            <a:pPr marL="444500" indent="-444500">
              <a:buSzPct val="100000"/>
              <a:buAutoNum type="arabicPeriod"/>
            </a:pPr>
            <a:r>
              <a:t>Vi </a:t>
            </a:r>
            <a:r>
              <a:rPr lang="en-GB" err="1"/>
              <a:t>deler</a:t>
            </a:r>
            <a:r>
              <a:t> </a:t>
            </a:r>
            <a:r>
              <a:rPr lang="en-GB" err="1"/>
              <a:t>oss</a:t>
            </a:r>
            <a:r>
              <a:t> </a:t>
            </a:r>
            <a:r>
              <a:rPr lang="en-GB" err="1"/>
              <a:t>og</a:t>
            </a:r>
            <a:r>
              <a:t> jobber </a:t>
            </a:r>
            <a:r>
              <a:rPr lang="en-GB" err="1"/>
              <a:t>videre</a:t>
            </a:r>
            <a:r>
              <a:t> </a:t>
            </a:r>
            <a:r>
              <a:rPr lang="en-GB" err="1"/>
              <a:t>nivådelt</a:t>
            </a:r>
            <a:endParaRPr err="1"/>
          </a:p>
          <a:p>
            <a:pPr marL="444500" indent="-444500">
              <a:buSzPct val="100000"/>
              <a:buAutoNum type="arabicPeriod"/>
            </a:pPr>
            <a:r>
              <a:rPr lang="en-GB" err="1"/>
              <a:t>Nivådelt</a:t>
            </a:r>
            <a:r>
              <a:t>: </a:t>
            </a:r>
            <a:r>
              <a:rPr lang="en-GB" err="1"/>
              <a:t>Innføring</a:t>
            </a:r>
            <a:endParaRPr/>
          </a:p>
          <a:p>
            <a:pPr marL="444500" indent="-444500">
              <a:buSzPct val="100000"/>
              <a:buAutoNum type="arabicPeriod"/>
            </a:pPr>
            <a:r>
              <a:t>Pause </a:t>
            </a:r>
            <a:r>
              <a:rPr lang="nb-NO"/>
              <a:t>10</a:t>
            </a:r>
            <a:r>
              <a:t> </a:t>
            </a:r>
            <a:r>
              <a:rPr lang="en-GB" err="1"/>
              <a:t>minutter</a:t>
            </a:r>
            <a:endParaRPr/>
          </a:p>
          <a:p>
            <a:pPr marL="444500" indent="-444500">
              <a:buSzPct val="100000"/>
              <a:buAutoNum type="arabicPeriod"/>
            </a:pPr>
            <a:r>
              <a:rPr lang="en-GB" err="1"/>
              <a:t>Nivådelt</a:t>
            </a:r>
            <a:r>
              <a:t>: Arbeid med </a:t>
            </a:r>
            <a:r>
              <a:rPr lang="en-GB" err="1"/>
              <a:t>oppgave</a:t>
            </a:r>
            <a:endParaRPr/>
          </a:p>
          <a:p>
            <a:pPr marL="444500" indent="-444500">
              <a:buSzPct val="100000"/>
              <a:buAutoNum type="arabicPeriod"/>
            </a:pPr>
            <a:r>
              <a:rPr lang="en-GB" err="1"/>
              <a:t>Avsluttende</a:t>
            </a:r>
            <a:r>
              <a:t> </a:t>
            </a:r>
            <a:r>
              <a:rPr lang="en-GB" err="1"/>
              <a:t>oppsummering</a:t>
            </a:r>
            <a:r>
              <a:t> </a:t>
            </a:r>
            <a:r>
              <a:rPr lang="en-GB" err="1"/>
              <a:t>og</a:t>
            </a:r>
            <a:r>
              <a:t> </a:t>
            </a:r>
            <a:r>
              <a:rPr lang="en-GB" u="sng" err="1"/>
              <a:t>undersøkelse</a:t>
            </a:r>
            <a:endParaRPr lang="en-GB" u="sng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1BA693EE-4A6A-40E2-9337-9F052AC2F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42" y="1677879"/>
            <a:ext cx="6717991" cy="4691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Nivå 1">
            <a:extLst>
              <a:ext uri="{FF2B5EF4-FFF2-40B4-BE49-F238E27FC236}">
                <a16:creationId xmlns:a16="http://schemas.microsoft.com/office/drawing/2014/main" id="{59583121-B10E-484F-8414-9354174FB84D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750" err="1"/>
              <a:t>Nivå</a:t>
            </a:r>
            <a:r>
              <a:rPr sz="750"/>
              <a:t> 1</a:t>
            </a:r>
          </a:p>
        </p:txBody>
      </p:sp>
      <p:sp>
        <p:nvSpPr>
          <p:cNvPr id="232" name="... Hvordan ta opp med Screencastify"/>
          <p:cNvSpPr txBox="1">
            <a:spLocks noGrp="1"/>
          </p:cNvSpPr>
          <p:nvPr>
            <p:ph type="title"/>
          </p:nvPr>
        </p:nvSpPr>
        <p:spPr>
          <a:xfrm>
            <a:off x="1574358" y="177800"/>
            <a:ext cx="10502900" cy="1143000"/>
          </a:xfrm>
          <a:prstGeom prst="rect">
            <a:avLst/>
          </a:prstGeom>
        </p:spPr>
        <p:txBody>
          <a:bodyPr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nb-NO" sz="4000" b="0"/>
              <a:t>…</a:t>
            </a:r>
            <a:r>
              <a:rPr sz="4000" b="0" err="1"/>
              <a:t>Hvordan</a:t>
            </a:r>
            <a:r>
              <a:rPr sz="4000" b="0"/>
              <a:t> ta </a:t>
            </a:r>
            <a:r>
              <a:rPr sz="4000" b="0" err="1"/>
              <a:t>opp</a:t>
            </a:r>
            <a:r>
              <a:rPr sz="4000" b="0"/>
              <a:t> med </a:t>
            </a:r>
            <a:r>
              <a:rPr lang="nb-NO" sz="4000" b="0"/>
              <a:t>Microsoft </a:t>
            </a:r>
            <a:r>
              <a:rPr lang="nb-NO" sz="4000" b="0" err="1"/>
              <a:t>Stream-app</a:t>
            </a:r>
            <a:r>
              <a:rPr lang="nb-NO" sz="4000" b="0"/>
              <a:t> på </a:t>
            </a:r>
            <a:r>
              <a:rPr lang="nb-NO" sz="4000" b="0" err="1"/>
              <a:t>iPad</a:t>
            </a:r>
            <a:endParaRPr sz="4000" b="0"/>
          </a:p>
        </p:txBody>
      </p:sp>
      <p:sp>
        <p:nvSpPr>
          <p:cNvPr id="233" name="Når du er ferdig med opptaket trykker du på stopp-knappen.…"/>
          <p:cNvSpPr txBox="1">
            <a:spLocks noGrp="1"/>
          </p:cNvSpPr>
          <p:nvPr>
            <p:ph type="body" sz="half" idx="1"/>
          </p:nvPr>
        </p:nvSpPr>
        <p:spPr>
          <a:xfrm>
            <a:off x="417830" y="1320800"/>
            <a:ext cx="3645903" cy="5359400"/>
          </a:xfrm>
          <a:prstGeom prst="rect">
            <a:avLst/>
          </a:prstGeom>
        </p:spPr>
        <p:txBody>
          <a:bodyPr>
            <a:norm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sz="2000" b="0"/>
              <a:t>NB: SLÅ AV (knappen skal være grå) knappen ved </a:t>
            </a:r>
            <a:r>
              <a:rPr lang="nb-NO" sz="2000"/>
              <a:t>Synlig for alle.</a:t>
            </a:r>
            <a:r>
              <a:rPr lang="nb-NO" sz="2000" b="0"/>
              <a:t> AV er videoen </a:t>
            </a:r>
            <a:r>
              <a:rPr lang="nb-NO" sz="2000" b="0" u="sng"/>
              <a:t>privat,</a:t>
            </a:r>
            <a:r>
              <a:rPr lang="nb-NO" sz="2000" b="0"/>
              <a:t> PÅ er den </a:t>
            </a:r>
            <a:r>
              <a:rPr lang="nb-NO" sz="2000" b="0" u="sng"/>
              <a:t>offentlig</a:t>
            </a:r>
            <a:r>
              <a:rPr lang="nb-NO" sz="2000" b="0"/>
              <a:t> innen organisasjonen (står på som standard).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sz="2000" b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sz="2000" b="0"/>
              <a:t>Deretter klikker du </a:t>
            </a:r>
            <a:r>
              <a:rPr lang="nb-NO" sz="2000"/>
              <a:t>Publiser</a:t>
            </a:r>
            <a:endParaRPr sz="200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C4445A2-DDEA-4E65-99ED-13E6B154948D}"/>
              </a:ext>
            </a:extLst>
          </p:cNvPr>
          <p:cNvSpPr/>
          <p:nvPr/>
        </p:nvSpPr>
        <p:spPr>
          <a:xfrm>
            <a:off x="7054351" y="5537200"/>
            <a:ext cx="3636010" cy="633730"/>
          </a:xfrm>
          <a:prstGeom prst="ellipse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5E9A2B0-3039-492F-B8C2-E88FFEDC062E}"/>
              </a:ext>
            </a:extLst>
          </p:cNvPr>
          <p:cNvSpPr/>
          <p:nvPr/>
        </p:nvSpPr>
        <p:spPr>
          <a:xfrm>
            <a:off x="9410329" y="2328611"/>
            <a:ext cx="754603" cy="609898"/>
          </a:xfrm>
          <a:prstGeom prst="ellipse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Forbindelseslinje">
            <a:extLst>
              <a:ext uri="{FF2B5EF4-FFF2-40B4-BE49-F238E27FC236}">
                <a16:creationId xmlns:a16="http://schemas.microsoft.com/office/drawing/2014/main" id="{ED962991-DD84-49E9-9362-025F8E68D0BE}"/>
              </a:ext>
            </a:extLst>
          </p:cNvPr>
          <p:cNvSpPr/>
          <p:nvPr/>
        </p:nvSpPr>
        <p:spPr>
          <a:xfrm rot="648618" flipV="1">
            <a:off x="2059186" y="1160834"/>
            <a:ext cx="7395895" cy="2115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701" extrusionOk="0">
                <a:moveTo>
                  <a:pt x="0" y="0"/>
                </a:moveTo>
                <a:cubicBezTo>
                  <a:pt x="8548" y="18412"/>
                  <a:pt x="15748" y="21600"/>
                  <a:pt x="21600" y="9563"/>
                </a:cubicBezTo>
              </a:path>
            </a:pathLst>
          </a:custGeom>
          <a:ln w="5715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sz="750"/>
          </a:p>
        </p:txBody>
      </p:sp>
      <p:sp>
        <p:nvSpPr>
          <p:cNvPr id="12" name="Nivå 1">
            <a:extLst>
              <a:ext uri="{FF2B5EF4-FFF2-40B4-BE49-F238E27FC236}">
                <a16:creationId xmlns:a16="http://schemas.microsoft.com/office/drawing/2014/main" id="{B15B62B0-40A9-4953-A69F-94ECC3C393F8}"/>
              </a:ext>
            </a:extLst>
          </p:cNvPr>
          <p:cNvSpPr/>
          <p:nvPr/>
        </p:nvSpPr>
        <p:spPr>
          <a:xfrm>
            <a:off x="-127585" y="-507102"/>
            <a:ext cx="1722251" cy="172225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2000" err="1">
                <a:solidFill>
                  <a:schemeClr val="bg1"/>
                </a:solidFill>
              </a:rPr>
              <a:t>Nivå</a:t>
            </a:r>
            <a:r>
              <a:rPr sz="2000">
                <a:solidFill>
                  <a:schemeClr val="bg1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03203251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ivå 1">
            <a:extLst>
              <a:ext uri="{FF2B5EF4-FFF2-40B4-BE49-F238E27FC236}">
                <a16:creationId xmlns:a16="http://schemas.microsoft.com/office/drawing/2014/main" id="{59583121-B10E-484F-8414-9354174FB84D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750" err="1"/>
              <a:t>Nivå</a:t>
            </a:r>
            <a:r>
              <a:rPr sz="750"/>
              <a:t> 1</a:t>
            </a:r>
          </a:p>
        </p:txBody>
      </p:sp>
      <p:sp>
        <p:nvSpPr>
          <p:cNvPr id="232" name="... Hvordan ta opp med Screencastify"/>
          <p:cNvSpPr txBox="1">
            <a:spLocks noGrp="1"/>
          </p:cNvSpPr>
          <p:nvPr>
            <p:ph type="title"/>
          </p:nvPr>
        </p:nvSpPr>
        <p:spPr>
          <a:xfrm>
            <a:off x="1574358" y="177800"/>
            <a:ext cx="10502900" cy="1143000"/>
          </a:xfrm>
          <a:prstGeom prst="rect">
            <a:avLst/>
          </a:prstGeom>
        </p:spPr>
        <p:txBody>
          <a:bodyPr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nb-NO" sz="4000" b="0"/>
              <a:t>Spill inn et videopptak med Microsoft </a:t>
            </a:r>
            <a:r>
              <a:rPr lang="nb-NO" sz="4000" b="0" err="1"/>
              <a:t>Stream-app</a:t>
            </a:r>
            <a:r>
              <a:rPr lang="nb-NO" sz="4000" b="0"/>
              <a:t> for </a:t>
            </a:r>
            <a:r>
              <a:rPr lang="nb-NO" sz="4000" b="0" err="1"/>
              <a:t>iPad</a:t>
            </a:r>
            <a:r>
              <a:rPr lang="nb-NO" sz="4000" b="0"/>
              <a:t> </a:t>
            </a:r>
            <a:endParaRPr sz="4000" b="0"/>
          </a:p>
        </p:txBody>
      </p:sp>
      <p:sp>
        <p:nvSpPr>
          <p:cNvPr id="233" name="Når du er ferdig med opptaket trykker du på stopp-knappen.…"/>
          <p:cNvSpPr txBox="1">
            <a:spLocks noGrp="1"/>
          </p:cNvSpPr>
          <p:nvPr>
            <p:ph type="body" sz="half" idx="1"/>
          </p:nvPr>
        </p:nvSpPr>
        <p:spPr>
          <a:xfrm>
            <a:off x="400577" y="1778000"/>
            <a:ext cx="7509846" cy="53594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nb-NO" sz="2000"/>
              <a:t>Spille inn et video-opptak</a:t>
            </a:r>
            <a:br>
              <a:rPr lang="nb-NO" sz="2000"/>
            </a:br>
            <a:r>
              <a:rPr lang="nb-NO" sz="2000" b="0"/>
              <a:t>1. Klikk på </a:t>
            </a:r>
            <a:r>
              <a:rPr lang="nb-NO" sz="5400"/>
              <a:t>+</a:t>
            </a:r>
            <a:r>
              <a:rPr lang="nb-NO" sz="2000" b="0"/>
              <a:t> øverst i høyre hjørne </a:t>
            </a:r>
            <a:br>
              <a:rPr lang="nb-NO" sz="2000" b="0"/>
            </a:br>
            <a:r>
              <a:rPr lang="nb-NO" sz="2000" b="0"/>
              <a:t>2. Velg </a:t>
            </a:r>
            <a:r>
              <a:rPr lang="nb-NO" sz="2000"/>
              <a:t>Spill inn ny video</a:t>
            </a:r>
            <a:br>
              <a:rPr lang="nb-NO" sz="2000"/>
            </a:br>
            <a:r>
              <a:rPr lang="nb-NO" sz="2000" b="0"/>
              <a:t>3. Velg </a:t>
            </a:r>
            <a:r>
              <a:rPr lang="nb-NO" sz="2000"/>
              <a:t>hvilken vei </a:t>
            </a:r>
            <a:r>
              <a:rPr lang="nb-NO" sz="2000" b="0"/>
              <a:t>kameraet skal peke</a:t>
            </a:r>
            <a:br>
              <a:rPr lang="nb-NO" sz="2000" b="0"/>
            </a:br>
            <a:r>
              <a:rPr lang="nb-NO" sz="2000" b="0"/>
              <a:t>4. Klikk på </a:t>
            </a:r>
            <a:r>
              <a:rPr lang="nb-NO" sz="2000"/>
              <a:t>opptaksknappen</a:t>
            </a:r>
            <a:br>
              <a:rPr lang="nb-NO" sz="2000" b="0"/>
            </a:br>
            <a:r>
              <a:rPr lang="nb-NO" sz="2000" b="0"/>
              <a:t>5. Si noe og beveg kameraet</a:t>
            </a:r>
            <a:br>
              <a:rPr lang="nb-NO" sz="2000" b="0"/>
            </a:br>
            <a:r>
              <a:rPr lang="nb-NO" sz="2000" b="0"/>
              <a:t>6. </a:t>
            </a:r>
            <a:r>
              <a:rPr lang="nb-NO" sz="2000"/>
              <a:t>Snu</a:t>
            </a:r>
            <a:r>
              <a:rPr lang="nb-NO" sz="2000" b="0"/>
              <a:t> kameraet slik at du filmer deg selv</a:t>
            </a:r>
            <a:br>
              <a:rPr lang="nb-NO" sz="2000" b="0"/>
            </a:br>
            <a:r>
              <a:rPr lang="nb-NO" sz="2000" b="0"/>
              <a:t>7. </a:t>
            </a:r>
            <a:r>
              <a:rPr lang="nb-NO" sz="2000"/>
              <a:t>Prøv ut </a:t>
            </a:r>
            <a:r>
              <a:rPr lang="nb-NO" sz="2000" b="0"/>
              <a:t>mulighetene til å tegne, sette inn en </a:t>
            </a:r>
            <a:r>
              <a:rPr lang="nb-NO" sz="2000" b="0" err="1"/>
              <a:t>emoji</a:t>
            </a:r>
            <a:r>
              <a:rPr lang="nb-NO" sz="2000" b="0"/>
              <a:t> osv. </a:t>
            </a:r>
            <a:br>
              <a:rPr lang="nb-NO" sz="2000" b="0"/>
            </a:br>
            <a:r>
              <a:rPr lang="nb-NO" sz="2000" b="0"/>
              <a:t>8. Klikk på opptaksknappen for å stoppe opptaket</a:t>
            </a:r>
          </a:p>
          <a:p>
            <a:pPr algn="l"/>
            <a:r>
              <a:rPr lang="nb-NO" sz="2000" b="0"/>
              <a:t>9. </a:t>
            </a:r>
            <a:r>
              <a:rPr lang="nb-NO" sz="2000"/>
              <a:t>Beskjær videoen </a:t>
            </a:r>
            <a:r>
              <a:rPr lang="nb-NO" sz="2000" b="0"/>
              <a:t>ved å dra i håndtakene på hver side av filmlinjen</a:t>
            </a:r>
          </a:p>
          <a:p>
            <a:pPr algn="l"/>
            <a:r>
              <a:rPr lang="nb-NO" sz="2000" b="0"/>
              <a:t>10.Klikk </a:t>
            </a:r>
            <a:r>
              <a:rPr lang="nb-NO" sz="2000"/>
              <a:t>Ferdig</a:t>
            </a:r>
          </a:p>
          <a:p>
            <a:pPr algn="l"/>
            <a:r>
              <a:rPr lang="nb-NO" sz="2000" b="0"/>
              <a:t>11. Velg </a:t>
            </a:r>
            <a:r>
              <a:rPr lang="nb-NO" sz="2000"/>
              <a:t>Last opp nå</a:t>
            </a:r>
          </a:p>
          <a:p>
            <a:pPr algn="l"/>
            <a:r>
              <a:rPr lang="nb-NO" sz="2000" b="0"/>
              <a:t>12. Gi et navn og beskriv videoen</a:t>
            </a:r>
          </a:p>
          <a:p>
            <a:pPr algn="l"/>
            <a:r>
              <a:rPr lang="nb-NO" sz="2000" b="0"/>
              <a:t>13. Klikk </a:t>
            </a:r>
            <a:r>
              <a:rPr lang="nb-NO" sz="2000"/>
              <a:t>Neste</a:t>
            </a:r>
          </a:p>
          <a:p>
            <a:pPr algn="l"/>
            <a:r>
              <a:rPr lang="nb-NO" sz="2000" b="0"/>
              <a:t>14. Slå av </a:t>
            </a:r>
            <a:r>
              <a:rPr lang="nb-NO" sz="2000"/>
              <a:t>Synlig for alle </a:t>
            </a:r>
            <a:r>
              <a:rPr lang="nb-NO" sz="2000" b="0"/>
              <a:t>ved å skyve knappen bort slik at den blir grå</a:t>
            </a:r>
          </a:p>
          <a:p>
            <a:pPr algn="l"/>
            <a:r>
              <a:rPr lang="nb-NO" sz="2000" b="0"/>
              <a:t>15. Klikk </a:t>
            </a:r>
            <a:r>
              <a:rPr lang="nb-NO" sz="2000"/>
              <a:t>Publiser</a:t>
            </a:r>
          </a:p>
          <a:p>
            <a:pPr algn="l"/>
            <a:endParaRPr lang="nb-NO" sz="2000" b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sz="2000" b="0"/>
          </a:p>
          <a:p>
            <a:pPr algn="l" defTabSz="305435">
              <a:spcBef>
                <a:spcPts val="2150"/>
              </a:spcBef>
              <a:defRPr sz="3552"/>
            </a:pPr>
            <a:endParaRPr lang="nb-NO" sz="2000" b="0"/>
          </a:p>
        </p:txBody>
      </p:sp>
      <p:sp>
        <p:nvSpPr>
          <p:cNvPr id="12" name="Nivå 1">
            <a:extLst>
              <a:ext uri="{FF2B5EF4-FFF2-40B4-BE49-F238E27FC236}">
                <a16:creationId xmlns:a16="http://schemas.microsoft.com/office/drawing/2014/main" id="{B15B62B0-40A9-4953-A69F-94ECC3C393F8}"/>
              </a:ext>
            </a:extLst>
          </p:cNvPr>
          <p:cNvSpPr/>
          <p:nvPr/>
        </p:nvSpPr>
        <p:spPr>
          <a:xfrm>
            <a:off x="-127585" y="-507102"/>
            <a:ext cx="1722251" cy="172225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2000" err="1">
                <a:solidFill>
                  <a:schemeClr val="bg1"/>
                </a:solidFill>
              </a:rPr>
              <a:t>Nivå</a:t>
            </a:r>
            <a:r>
              <a:rPr sz="2000">
                <a:solidFill>
                  <a:schemeClr val="bg1"/>
                </a:solidFill>
              </a:rPr>
              <a:t> 1</a:t>
            </a:r>
          </a:p>
        </p:txBody>
      </p:sp>
      <p:pic>
        <p:nvPicPr>
          <p:cNvPr id="7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A2F15B48-87AE-C645-983F-CA6CE812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10423" y="1883651"/>
            <a:ext cx="3518692" cy="3518692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6DE09FE8-FA5A-7144-868E-37684A372C15}"/>
              </a:ext>
            </a:extLst>
          </p:cNvPr>
          <p:cNvSpPr txBox="1"/>
          <p:nvPr/>
        </p:nvSpPr>
        <p:spPr>
          <a:xfrm>
            <a:off x="7926962" y="5287844"/>
            <a:ext cx="2263926" cy="2667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NO" sz="700">
                <a:hlinkClick r:id="rId3" tooltip="https://ja.wikipedia.org/wiki/%E3%83%95%E3%82%A1%E3%82%A4%E3%83%AB:Microsoft_Stream.svg"/>
              </a:rPr>
              <a:t>This Photo</a:t>
            </a:r>
            <a:r>
              <a:rPr lang="en-NO" sz="700"/>
              <a:t> by Unknown Author is licensed under </a:t>
            </a:r>
            <a:r>
              <a:rPr lang="en-NO" sz="700">
                <a:hlinkClick r:id="rId4" tooltip="https://creativecommons.org/licenses/by-sa/3.0/"/>
              </a:rPr>
              <a:t>CC BY-SA</a:t>
            </a:r>
            <a:endParaRPr lang="en-NO" sz="700"/>
          </a:p>
        </p:txBody>
      </p:sp>
    </p:spTree>
    <p:extLst>
      <p:ext uri="{BB962C8B-B14F-4D97-AF65-F5344CB8AC3E}">
        <p14:creationId xmlns:p14="http://schemas.microsoft.com/office/powerpoint/2010/main" val="258611360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ivå 1">
            <a:extLst>
              <a:ext uri="{FF2B5EF4-FFF2-40B4-BE49-F238E27FC236}">
                <a16:creationId xmlns:a16="http://schemas.microsoft.com/office/drawing/2014/main" id="{59583121-B10E-484F-8414-9354174FB84D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750" err="1"/>
              <a:t>Nivå</a:t>
            </a:r>
            <a:r>
              <a:rPr sz="750"/>
              <a:t> 1</a:t>
            </a:r>
          </a:p>
        </p:txBody>
      </p:sp>
      <p:sp>
        <p:nvSpPr>
          <p:cNvPr id="232" name="... Hvordan ta opp med Screencastify"/>
          <p:cNvSpPr txBox="1">
            <a:spLocks noGrp="1"/>
          </p:cNvSpPr>
          <p:nvPr>
            <p:ph type="title"/>
          </p:nvPr>
        </p:nvSpPr>
        <p:spPr>
          <a:xfrm>
            <a:off x="1574358" y="177800"/>
            <a:ext cx="10502900" cy="1143000"/>
          </a:xfrm>
          <a:prstGeom prst="rect">
            <a:avLst/>
          </a:prstGeom>
        </p:spPr>
        <p:txBody>
          <a:bodyPr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sz="4000" b="0" err="1"/>
              <a:t>Slik</a:t>
            </a:r>
            <a:r>
              <a:rPr lang="en-GB" sz="4000" b="0"/>
              <a:t> </a:t>
            </a:r>
            <a:r>
              <a:rPr lang="en-GB" sz="4000" b="0" err="1"/>
              <a:t>gjør</a:t>
            </a:r>
            <a:r>
              <a:rPr lang="en-GB" sz="4000" b="0"/>
              <a:t> du </a:t>
            </a:r>
            <a:r>
              <a:rPr lang="en-GB" sz="4000" b="0" err="1"/>
              <a:t>opptak</a:t>
            </a:r>
            <a:r>
              <a:rPr lang="en-GB" sz="4000" b="0"/>
              <a:t> </a:t>
            </a:r>
            <a:r>
              <a:rPr lang="en-GB" sz="4000" b="0" err="1"/>
              <a:t>av</a:t>
            </a:r>
            <a:r>
              <a:rPr lang="en-GB" sz="4000" b="0"/>
              <a:t> </a:t>
            </a:r>
            <a:r>
              <a:rPr lang="en-GB" sz="4000" b="0" err="1"/>
              <a:t>skjermen</a:t>
            </a:r>
            <a:r>
              <a:rPr lang="en-GB" sz="4000" b="0"/>
              <a:t> </a:t>
            </a:r>
            <a:r>
              <a:rPr lang="en-GB" sz="4000" b="0" err="1"/>
              <a:t>på</a:t>
            </a:r>
            <a:r>
              <a:rPr lang="en-GB" sz="4000" b="0"/>
              <a:t> iPhone </a:t>
            </a:r>
            <a:r>
              <a:rPr lang="en-GB" sz="4000" b="0" err="1"/>
              <a:t>eller</a:t>
            </a:r>
            <a:r>
              <a:rPr lang="en-GB" sz="4000" b="0"/>
              <a:t> </a:t>
            </a:r>
            <a:r>
              <a:rPr lang="en-GB" sz="4000" b="0" u="sng"/>
              <a:t>iPad</a:t>
            </a:r>
            <a:endParaRPr sz="4000" b="0"/>
          </a:p>
        </p:txBody>
      </p:sp>
      <p:sp>
        <p:nvSpPr>
          <p:cNvPr id="12" name="Nivå 1">
            <a:extLst>
              <a:ext uri="{FF2B5EF4-FFF2-40B4-BE49-F238E27FC236}">
                <a16:creationId xmlns:a16="http://schemas.microsoft.com/office/drawing/2014/main" id="{B15B62B0-40A9-4953-A69F-94ECC3C393F8}"/>
              </a:ext>
            </a:extLst>
          </p:cNvPr>
          <p:cNvSpPr/>
          <p:nvPr/>
        </p:nvSpPr>
        <p:spPr>
          <a:xfrm>
            <a:off x="-127585" y="-507102"/>
            <a:ext cx="1722251" cy="172225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2000" err="1">
                <a:solidFill>
                  <a:schemeClr val="bg1"/>
                </a:solidFill>
              </a:rPr>
              <a:t>Nivå</a:t>
            </a:r>
            <a:r>
              <a:rPr sz="2000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10" name="I iOS 11 eller nyere kan du gjøre et skjermopptak og ta opp lyd på iPhone eller iPad.…">
            <a:extLst>
              <a:ext uri="{FF2B5EF4-FFF2-40B4-BE49-F238E27FC236}">
                <a16:creationId xmlns:a16="http://schemas.microsoft.com/office/drawing/2014/main" id="{B62DBC2C-99E2-524C-99F2-523ABFB08733}"/>
              </a:ext>
            </a:extLst>
          </p:cNvPr>
          <p:cNvSpPr txBox="1">
            <a:spLocks/>
          </p:cNvSpPr>
          <p:nvPr/>
        </p:nvSpPr>
        <p:spPr>
          <a:xfrm>
            <a:off x="381000" y="2005702"/>
            <a:ext cx="7104233" cy="4003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marL="63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defTabSz="214630">
              <a:spcBef>
                <a:spcPts val="1500"/>
              </a:spcBef>
              <a:buSzTx/>
              <a:buFontTx/>
              <a:buNone/>
              <a:defRPr sz="2496" b="1"/>
            </a:pPr>
            <a:r>
              <a:rPr lang="nb-NO" sz="2496" b="1" kern="0"/>
              <a:t>Spill inn et skjermopptak på </a:t>
            </a:r>
            <a:r>
              <a:rPr lang="nb-NO" sz="2496" b="1" kern="0" err="1"/>
              <a:t>IPad</a:t>
            </a:r>
            <a:endParaRPr lang="nb-NO" sz="2496" b="1" kern="0"/>
          </a:p>
          <a:p>
            <a:pPr marL="231140" indent="-231140" defTabSz="214630">
              <a:spcBef>
                <a:spcPts val="1500"/>
              </a:spcBef>
              <a:buSzPct val="100000"/>
              <a:buFontTx/>
              <a:buAutoNum type="arabicPeriod"/>
              <a:defRPr sz="2496"/>
            </a:pPr>
            <a:r>
              <a:rPr lang="nb-NO" sz="2496" kern="0"/>
              <a:t>For å få rask tilgang til skjermopptak: Gå til Innstillinger &gt; Kontrollsenter &gt; Tilpass kontroller, og trykk på den grønne "+ knappen" ved siden av Skjermopptak.</a:t>
            </a:r>
          </a:p>
          <a:p>
            <a:pPr marL="231140" indent="-231140" defTabSz="214630">
              <a:spcBef>
                <a:spcPts val="1500"/>
              </a:spcBef>
              <a:buSzPct val="100000"/>
              <a:buFontTx/>
              <a:buAutoNum type="arabicPeriod"/>
              <a:defRPr sz="2496"/>
            </a:pPr>
            <a:r>
              <a:rPr lang="nb-NO" sz="2496" kern="0"/>
              <a:t>Sveip </a:t>
            </a:r>
            <a:r>
              <a:rPr lang="nb-NO" sz="2496" b="1" kern="0"/>
              <a:t>opp fra bunnkanten </a:t>
            </a:r>
            <a:r>
              <a:rPr lang="nb-NO" sz="2496" kern="0"/>
              <a:t>på et skjermbilde. På </a:t>
            </a:r>
            <a:r>
              <a:rPr lang="nb-NO" sz="2496" kern="0" err="1"/>
              <a:t>iPhone</a:t>
            </a:r>
            <a:r>
              <a:rPr lang="nb-NO" sz="2496" kern="0"/>
              <a:t> </a:t>
            </a:r>
            <a:r>
              <a:rPr lang="nb-NO" sz="2496" kern="0" err="1"/>
              <a:t>X</a:t>
            </a:r>
            <a:r>
              <a:rPr lang="nb-NO" sz="2496" kern="0"/>
              <a:t> eller nyere eller </a:t>
            </a:r>
            <a:r>
              <a:rPr lang="nb-NO" sz="2496" kern="0" err="1"/>
              <a:t>iPad</a:t>
            </a:r>
            <a:r>
              <a:rPr lang="nb-NO" sz="2496" kern="0"/>
              <a:t> med </a:t>
            </a:r>
            <a:r>
              <a:rPr lang="nb-NO" sz="2496" kern="0" err="1"/>
              <a:t>iOS</a:t>
            </a:r>
            <a:r>
              <a:rPr lang="nb-NO" sz="2496" kern="0"/>
              <a:t> 12 eller nyere sveiper du ned fra øverst til høyre på skjermen.</a:t>
            </a:r>
          </a:p>
          <a:p>
            <a:pPr marL="231140" indent="-231140" defTabSz="214630">
              <a:spcBef>
                <a:spcPts val="1500"/>
              </a:spcBef>
              <a:buSzPct val="100000"/>
              <a:buFontTx/>
              <a:buAutoNum type="arabicPeriod"/>
              <a:defRPr sz="2496"/>
            </a:pPr>
            <a:r>
              <a:rPr lang="nb-NO" sz="2496" kern="0"/>
              <a:t>Klikk den grå "</a:t>
            </a:r>
            <a:r>
              <a:rPr lang="nb-NO" sz="2496" b="1" kern="0"/>
              <a:t>opptaks-knappen</a:t>
            </a:r>
            <a:r>
              <a:rPr lang="nb-NO" sz="2496" kern="0"/>
              <a:t>", og vent deretter på nedtellingen på tre sekunder. </a:t>
            </a:r>
          </a:p>
          <a:p>
            <a:pPr marL="231140" indent="-231140" defTabSz="214630">
              <a:spcBef>
                <a:spcPts val="1500"/>
              </a:spcBef>
              <a:buSzPct val="100000"/>
              <a:buFontTx/>
              <a:buAutoNum type="arabicPeriod"/>
              <a:defRPr sz="2496"/>
            </a:pPr>
            <a:r>
              <a:rPr lang="nb-NO" sz="2496" kern="0"/>
              <a:t>Sveip opp fra kanten på et skjermbilde (eller ned) og klikk på den røde "</a:t>
            </a:r>
            <a:r>
              <a:rPr lang="nb-NO" sz="2496" b="1" kern="0"/>
              <a:t>stopp-knappen</a:t>
            </a:r>
            <a:r>
              <a:rPr lang="nb-NO" sz="2496" kern="0"/>
              <a:t>», eller klikk på den røde statuslinjen øverst på skjermen og velg </a:t>
            </a:r>
            <a:r>
              <a:rPr lang="nb-NO" sz="2496" b="1" kern="0"/>
              <a:t>Stopp skjermopptak</a:t>
            </a:r>
          </a:p>
          <a:p>
            <a:pPr marL="231140" indent="-231140" defTabSz="214630">
              <a:spcBef>
                <a:spcPts val="1500"/>
              </a:spcBef>
              <a:buSzPct val="100000"/>
              <a:buFontTx/>
              <a:buAutoNum type="arabicPeriod"/>
              <a:defRPr sz="2496"/>
            </a:pPr>
            <a:r>
              <a:rPr lang="nb-NO" sz="2496" kern="0"/>
              <a:t>Gå inn i Bilder-</a:t>
            </a:r>
            <a:r>
              <a:rPr lang="nb-NO" sz="2496" kern="0" err="1"/>
              <a:t>appen</a:t>
            </a:r>
            <a:r>
              <a:rPr lang="nb-NO" sz="2496" kern="0"/>
              <a:t> og </a:t>
            </a:r>
            <a:r>
              <a:rPr lang="nb-NO" b="1" ker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trim opptaket: </a:t>
            </a:r>
            <a:r>
              <a:rPr lang="nb-NO" ker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Klikk</a:t>
            </a:r>
            <a:r>
              <a:rPr lang="nb-NO" b="1" ker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Rediger </a:t>
            </a:r>
            <a:r>
              <a:rPr lang="nb-NO" ker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øverst i høyre hjørne, og beskjær ved å dra i håndtakene på hver side av filmlinjen</a:t>
            </a:r>
          </a:p>
          <a:p>
            <a:pPr marL="231140" indent="-231140" defTabSz="214630">
              <a:spcBef>
                <a:spcPts val="1500"/>
              </a:spcBef>
              <a:buSzPct val="100000"/>
              <a:buFontTx/>
              <a:buAutoNum type="arabicPeriod"/>
              <a:defRPr sz="2496"/>
            </a:pPr>
            <a:endParaRPr lang="nb-NO" sz="2496" kern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6F1D78-5028-9A4E-BE0A-EF4C363831B1}"/>
              </a:ext>
            </a:extLst>
          </p:cNvPr>
          <p:cNvGrpSpPr/>
          <p:nvPr/>
        </p:nvGrpSpPr>
        <p:grpSpPr>
          <a:xfrm>
            <a:off x="7752735" y="2005702"/>
            <a:ext cx="3742059" cy="3235617"/>
            <a:chOff x="8037407" y="2467858"/>
            <a:chExt cx="3742059" cy="3235617"/>
          </a:xfrm>
        </p:grpSpPr>
        <p:pic>
          <p:nvPicPr>
            <p:cNvPr id="13" name="Bilde 1">
              <a:extLst>
                <a:ext uri="{FF2B5EF4-FFF2-40B4-BE49-F238E27FC236}">
                  <a16:creationId xmlns:a16="http://schemas.microsoft.com/office/drawing/2014/main" id="{11B17DAB-4C2F-4148-A8CA-A58FFAB64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079" t="30057" r="37806" b="17173"/>
            <a:stretch/>
          </p:blipFill>
          <p:spPr>
            <a:xfrm>
              <a:off x="8212346" y="3973718"/>
              <a:ext cx="724620" cy="621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E242BE76-BD8E-394E-8D33-9810E0D52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407" y="2467858"/>
              <a:ext cx="1000908" cy="1009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CC7F8A9C-6B02-6A41-B1EA-C8D399CFEA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2" t="54843" r="14485" b="34969"/>
            <a:stretch/>
          </p:blipFill>
          <p:spPr bwMode="auto">
            <a:xfrm>
              <a:off x="8147382" y="5004735"/>
              <a:ext cx="1000908" cy="6987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2174A1D2-E888-4946-9AF1-DF3AF46C4D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430" t="-8530" r="555" b="23501"/>
            <a:stretch/>
          </p:blipFill>
          <p:spPr>
            <a:xfrm>
              <a:off x="9352568" y="5004735"/>
              <a:ext cx="2426898" cy="5075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7031447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ivå 1">
            <a:extLst>
              <a:ext uri="{FF2B5EF4-FFF2-40B4-BE49-F238E27FC236}">
                <a16:creationId xmlns:a16="http://schemas.microsoft.com/office/drawing/2014/main" id="{59583121-B10E-484F-8414-9354174FB84D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750" err="1"/>
              <a:t>Nivå</a:t>
            </a:r>
            <a:r>
              <a:rPr sz="750"/>
              <a:t> 1</a:t>
            </a:r>
          </a:p>
        </p:txBody>
      </p:sp>
      <p:sp>
        <p:nvSpPr>
          <p:cNvPr id="232" name="... Hvordan ta opp med Screencastify"/>
          <p:cNvSpPr txBox="1">
            <a:spLocks noGrp="1"/>
          </p:cNvSpPr>
          <p:nvPr>
            <p:ph type="title"/>
          </p:nvPr>
        </p:nvSpPr>
        <p:spPr>
          <a:xfrm>
            <a:off x="1574358" y="177800"/>
            <a:ext cx="10502900" cy="1143000"/>
          </a:xfrm>
          <a:prstGeom prst="rect">
            <a:avLst/>
          </a:prstGeom>
        </p:spPr>
        <p:txBody>
          <a:bodyPr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nb-NO" sz="4000" b="0"/>
              <a:t>Lagre skjermopptaket i </a:t>
            </a:r>
            <a:r>
              <a:rPr lang="nb-NO" sz="4000" b="0" err="1"/>
              <a:t>OneDrive</a:t>
            </a:r>
            <a:endParaRPr lang="nb-NO" sz="4000" b="0"/>
          </a:p>
        </p:txBody>
      </p:sp>
      <p:sp>
        <p:nvSpPr>
          <p:cNvPr id="12" name="Nivå 1">
            <a:extLst>
              <a:ext uri="{FF2B5EF4-FFF2-40B4-BE49-F238E27FC236}">
                <a16:creationId xmlns:a16="http://schemas.microsoft.com/office/drawing/2014/main" id="{B15B62B0-40A9-4953-A69F-94ECC3C393F8}"/>
              </a:ext>
            </a:extLst>
          </p:cNvPr>
          <p:cNvSpPr/>
          <p:nvPr/>
        </p:nvSpPr>
        <p:spPr>
          <a:xfrm>
            <a:off x="-127585" y="-507102"/>
            <a:ext cx="1722251" cy="172225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2000" err="1">
                <a:solidFill>
                  <a:schemeClr val="bg1"/>
                </a:solidFill>
              </a:rPr>
              <a:t>Nivå</a:t>
            </a:r>
            <a:r>
              <a:rPr sz="2000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AF301D-BAC4-F741-9BD8-EAB353FA78C1}"/>
              </a:ext>
            </a:extLst>
          </p:cNvPr>
          <p:cNvSpPr txBox="1"/>
          <p:nvPr/>
        </p:nvSpPr>
        <p:spPr>
          <a:xfrm>
            <a:off x="526211" y="2068296"/>
            <a:ext cx="3148642" cy="3980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Gå til </a:t>
            </a:r>
            <a:r>
              <a:rPr lang="nb-NO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Bilder-</a:t>
            </a:r>
            <a:r>
              <a:rPr lang="nb-NO" b="1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appen</a:t>
            </a:r>
            <a: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og velg skjermopptaket ditt</a:t>
            </a:r>
            <a:b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Klikk på </a:t>
            </a:r>
            <a:r>
              <a:rPr lang="nb-NO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dele-ikonet*</a:t>
            </a:r>
            <a:b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 Klikk på </a:t>
            </a:r>
            <a:r>
              <a:rPr lang="nb-NO" b="1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OneDrive</a:t>
            </a:r>
            <a: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-ikonet</a:t>
            </a:r>
          </a:p>
          <a:p>
            <a:pPr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 Bla deg frem til mappen du vil legge videoen i, og klikk </a:t>
            </a:r>
            <a:r>
              <a:rPr lang="nb-NO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Last opp her</a:t>
            </a:r>
          </a:p>
          <a:p>
            <a:pPr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5. Du kan nå slette videoen fra Bilder-</a:t>
            </a:r>
            <a:r>
              <a:rPr lang="nb-NO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appen</a:t>
            </a:r>
            <a: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om du vil </a:t>
            </a:r>
          </a:p>
          <a:p>
            <a:pPr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b-NO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NO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</a:t>
            </a:r>
            <a:r>
              <a:rPr lang="en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Her kan du også dele videoen via e-post og andre programmer, prøv deg frem!</a:t>
            </a:r>
          </a:p>
          <a:p>
            <a:pPr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NO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9853258-1B21-9C44-B608-4929FE7E8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7" t="301" b="87683"/>
          <a:stretch/>
        </p:blipFill>
        <p:spPr bwMode="auto">
          <a:xfrm>
            <a:off x="4408097" y="1897814"/>
            <a:ext cx="3043957" cy="638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E9C576F8-2BAD-EA4D-BD4B-F7860D88B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8" t="7163" r="22290" b="13774"/>
          <a:stretch/>
        </p:blipFill>
        <p:spPr bwMode="auto">
          <a:xfrm>
            <a:off x="6825808" y="4204419"/>
            <a:ext cx="2554585" cy="2475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85553D9-349C-E04F-AAF3-1ECE552AA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4" t="7298" r="33894" b="65406"/>
          <a:stretch/>
        </p:blipFill>
        <p:spPr bwMode="auto">
          <a:xfrm>
            <a:off x="4822165" y="2804540"/>
            <a:ext cx="3554084" cy="1871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9">
            <a:extLst>
              <a:ext uri="{FF2B5EF4-FFF2-40B4-BE49-F238E27FC236}">
                <a16:creationId xmlns:a16="http://schemas.microsoft.com/office/drawing/2014/main" id="{C1886D71-9A81-8749-A79C-DB28A3AAB2C8}"/>
              </a:ext>
            </a:extLst>
          </p:cNvPr>
          <p:cNvSpPr/>
          <p:nvPr/>
        </p:nvSpPr>
        <p:spPr>
          <a:xfrm>
            <a:off x="4452385" y="1958872"/>
            <a:ext cx="646982" cy="516238"/>
          </a:xfrm>
          <a:prstGeom prst="ellipse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Ellipse 9">
            <a:extLst>
              <a:ext uri="{FF2B5EF4-FFF2-40B4-BE49-F238E27FC236}">
                <a16:creationId xmlns:a16="http://schemas.microsoft.com/office/drawing/2014/main" id="{BC015CCB-C1C6-0641-8775-8F0CA2F5E343}"/>
              </a:ext>
            </a:extLst>
          </p:cNvPr>
          <p:cNvSpPr/>
          <p:nvPr/>
        </p:nvSpPr>
        <p:spPr>
          <a:xfrm>
            <a:off x="7797190" y="6028125"/>
            <a:ext cx="754603" cy="609898"/>
          </a:xfrm>
          <a:prstGeom prst="ellipse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Ellipse 9">
            <a:extLst>
              <a:ext uri="{FF2B5EF4-FFF2-40B4-BE49-F238E27FC236}">
                <a16:creationId xmlns:a16="http://schemas.microsoft.com/office/drawing/2014/main" id="{501B257F-E944-7B4D-9EF2-FAC41A3732EC}"/>
              </a:ext>
            </a:extLst>
          </p:cNvPr>
          <p:cNvSpPr/>
          <p:nvPr/>
        </p:nvSpPr>
        <p:spPr>
          <a:xfrm>
            <a:off x="5497549" y="3740507"/>
            <a:ext cx="754603" cy="609898"/>
          </a:xfrm>
          <a:prstGeom prst="ellipse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4101674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ivå 1">
            <a:extLst>
              <a:ext uri="{FF2B5EF4-FFF2-40B4-BE49-F238E27FC236}">
                <a16:creationId xmlns:a16="http://schemas.microsoft.com/office/drawing/2014/main" id="{59583121-B10E-484F-8414-9354174FB84D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750" err="1"/>
              <a:t>Nivå</a:t>
            </a:r>
            <a:r>
              <a:rPr sz="750"/>
              <a:t> 1</a:t>
            </a:r>
          </a:p>
        </p:txBody>
      </p:sp>
      <p:sp>
        <p:nvSpPr>
          <p:cNvPr id="232" name="... Hvordan ta opp med Screencastify"/>
          <p:cNvSpPr txBox="1">
            <a:spLocks noGrp="1"/>
          </p:cNvSpPr>
          <p:nvPr>
            <p:ph type="title"/>
          </p:nvPr>
        </p:nvSpPr>
        <p:spPr>
          <a:xfrm>
            <a:off x="1574358" y="177800"/>
            <a:ext cx="10502900" cy="1143000"/>
          </a:xfrm>
          <a:prstGeom prst="rect">
            <a:avLst/>
          </a:prstGeom>
        </p:spPr>
        <p:txBody>
          <a:bodyPr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nb-NO" sz="4000" b="0"/>
              <a:t>Spill inn et skjermopptak med </a:t>
            </a:r>
            <a:r>
              <a:rPr lang="nb-NO" sz="4000" b="0" err="1"/>
              <a:t>iPad</a:t>
            </a:r>
            <a:r>
              <a:rPr lang="nb-NO" sz="4000" b="0"/>
              <a:t> og lagre det i </a:t>
            </a:r>
            <a:r>
              <a:rPr lang="nb-NO" sz="4000" b="0" err="1"/>
              <a:t>OneDrive</a:t>
            </a:r>
            <a:endParaRPr lang="nb-NO" sz="4000" b="0"/>
          </a:p>
        </p:txBody>
      </p:sp>
      <p:sp>
        <p:nvSpPr>
          <p:cNvPr id="12" name="Nivå 1">
            <a:extLst>
              <a:ext uri="{FF2B5EF4-FFF2-40B4-BE49-F238E27FC236}">
                <a16:creationId xmlns:a16="http://schemas.microsoft.com/office/drawing/2014/main" id="{B15B62B0-40A9-4953-A69F-94ECC3C393F8}"/>
              </a:ext>
            </a:extLst>
          </p:cNvPr>
          <p:cNvSpPr/>
          <p:nvPr/>
        </p:nvSpPr>
        <p:spPr>
          <a:xfrm>
            <a:off x="-127585" y="-507102"/>
            <a:ext cx="1722251" cy="172225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2000" err="1">
                <a:solidFill>
                  <a:schemeClr val="bg1"/>
                </a:solidFill>
              </a:rPr>
              <a:t>Nivå</a:t>
            </a:r>
            <a:r>
              <a:rPr sz="2000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D445DA-6227-BB4C-B8DB-060EB87F07B3}"/>
              </a:ext>
            </a:extLst>
          </p:cNvPr>
          <p:cNvSpPr txBox="1"/>
          <p:nvPr/>
        </p:nvSpPr>
        <p:spPr>
          <a:xfrm>
            <a:off x="511836" y="1479313"/>
            <a:ext cx="5840082" cy="53655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nb-NO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Forberedelser: </a:t>
            </a:r>
          </a:p>
          <a:p>
            <a:r>
              <a:rPr lang="nb-NO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Finn frem et dokument eller annet innhold du vil ta skjermopptak av</a:t>
            </a:r>
          </a:p>
          <a:p>
            <a:endParaRPr lang="nb-NO" b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nb-NO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Spille inn et skjermopptak</a:t>
            </a:r>
          </a:p>
          <a:p>
            <a:r>
              <a:rPr lang="nb-NO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1. Sveip opp fra nedre kant (eller fra høyre hjørne, alt ettersom hvilken modell du har) </a:t>
            </a:r>
            <a:br>
              <a:rPr lang="nb-NO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</a:br>
            <a:r>
              <a:rPr lang="nb-NO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2. Klikk på </a:t>
            </a:r>
            <a:r>
              <a:rPr lang="nb-NO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opptaksknappen</a:t>
            </a:r>
            <a:br>
              <a:rPr lang="nb-NO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</a:br>
            <a:r>
              <a:rPr lang="nb-NO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3. Bla deg gjennom dokumentet eller innholdet du fant frem og snakk litt for å teste lyden</a:t>
            </a:r>
            <a:br>
              <a:rPr lang="nb-NO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</a:br>
            <a:r>
              <a:rPr lang="nb-NO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4. Sveip opp (eller ned) igjen og klikk på </a:t>
            </a:r>
            <a:r>
              <a:rPr lang="nb-NO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opptaksknappen</a:t>
            </a:r>
            <a:r>
              <a:rPr lang="nb-NO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igjen for å stoppe opptaket</a:t>
            </a:r>
            <a:br>
              <a:rPr lang="nb-NO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</a:br>
            <a:r>
              <a:rPr lang="nb-NO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5. </a:t>
            </a:r>
            <a:r>
              <a:rPr lang="nb-NO" ker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Gå inn i Bilder-</a:t>
            </a:r>
            <a:r>
              <a:rPr lang="nb-NO" kern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appen</a:t>
            </a:r>
            <a:r>
              <a:rPr lang="nb-NO" ker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og </a:t>
            </a:r>
            <a:r>
              <a:rPr lang="nb-NO" b="1" ker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beskjær opptaket: </a:t>
            </a:r>
            <a:r>
              <a:rPr lang="nb-NO" ker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Klikk</a:t>
            </a:r>
            <a:r>
              <a:rPr lang="nb-NO" b="1" ker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Rediger </a:t>
            </a:r>
            <a:r>
              <a:rPr lang="nb-NO" ker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øverst i høyre hjørne, og beskjær ved å dra i håndtakene på hver side av filmlinjen</a:t>
            </a:r>
          </a:p>
          <a:p>
            <a:r>
              <a:rPr lang="nb-NO" ker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6. Klikk </a:t>
            </a:r>
            <a:r>
              <a:rPr lang="nb-NO" b="1" ker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Ferdig</a:t>
            </a:r>
          </a:p>
          <a:p>
            <a:pPr marL="342900" indent="-342900">
              <a:buAutoNum type="arabicPeriod"/>
            </a:pPr>
            <a:endParaRPr lang="nb-NO" kern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nb-NO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endParaRPr kumimoji="0" lang="en-NO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FF171-B87B-1943-8D3D-DA99E18E98EF}"/>
              </a:ext>
            </a:extLst>
          </p:cNvPr>
          <p:cNvSpPr txBox="1"/>
          <p:nvPr/>
        </p:nvSpPr>
        <p:spPr>
          <a:xfrm>
            <a:off x="6351918" y="2373028"/>
            <a:ext cx="5840082" cy="3241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endParaRPr lang="nb-NO" b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nb-NO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Lagre et skjermopptak i </a:t>
            </a:r>
            <a:r>
              <a:rPr lang="nb-NO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OneDrive</a:t>
            </a:r>
            <a:endParaRPr lang="nb-NO" b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defTabSz="825500" hangingPunct="0"/>
            <a: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Gå til </a:t>
            </a:r>
            <a:r>
              <a:rPr lang="nb-NO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Bilder-</a:t>
            </a:r>
            <a:r>
              <a:rPr lang="nb-NO" b="1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appen</a:t>
            </a:r>
            <a: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og velg skjermopptaket ditt</a:t>
            </a:r>
            <a:b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Klikk på </a:t>
            </a:r>
            <a:r>
              <a:rPr lang="nb-NO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dele-ikonet*</a:t>
            </a:r>
            <a:b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 Klikk på </a:t>
            </a:r>
            <a:r>
              <a:rPr lang="nb-NO" b="1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OneDrive</a:t>
            </a:r>
            <a: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-ikonet</a:t>
            </a:r>
          </a:p>
          <a:p>
            <a:pPr defTabSz="825500" hangingPunct="0"/>
            <a: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 Bla deg frem til mappen du vil legge videoen i, og klikk </a:t>
            </a:r>
            <a:r>
              <a:rPr lang="nb-NO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Last opp her</a:t>
            </a:r>
          </a:p>
          <a:p>
            <a:pPr defTabSz="825500" hangingPunct="0"/>
            <a: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5. Du kan nå slette videoen fra Bilder-</a:t>
            </a:r>
            <a:r>
              <a:rPr lang="nb-NO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appen</a:t>
            </a:r>
            <a:r>
              <a:rPr lang="nb-NO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om du vil </a:t>
            </a:r>
          </a:p>
          <a:p>
            <a:pPr marL="342900" indent="-342900">
              <a:buAutoNum type="arabicPeriod"/>
            </a:pPr>
            <a:endParaRPr lang="nb-NO" kern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nb-NO" sz="24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*</a:t>
            </a:r>
            <a:r>
              <a:rPr lang="nb-NO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Du kan også dele videoen via e-post her, om du vil</a:t>
            </a:r>
          </a:p>
          <a:p>
            <a:endParaRPr kumimoji="0" lang="en-NO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951288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8"/>
          <p:cNvSpPr/>
          <p:nvPr/>
        </p:nvSpPr>
        <p:spPr>
          <a:xfrm>
            <a:off x="3717071" y="1050071"/>
            <a:ext cx="4757859" cy="4757859"/>
          </a:xfrm>
          <a:prstGeom prst="ellipse">
            <a:avLst/>
          </a:prstGeom>
          <a:solidFill>
            <a:srgbClr val="F3B80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2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673051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9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</a:pPr>
            <a:r>
              <a:rPr lang="en" sz="66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Skjermopptak</a:t>
            </a:r>
            <a:endParaRPr/>
          </a:p>
        </p:txBody>
      </p:sp>
      <p:sp>
        <p:nvSpPr>
          <p:cNvPr id="460" name="Google Shape;460;p79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" sz="26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HVA: Skjermopptak er video- og lydopptak av egen skjerm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br>
              <a:rPr lang="en" sz="26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6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HVORDAN: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" sz="26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Det finnes mange programmer som kan gjøre skjermopptak, vi skal se nærmere på Microsoft Stream og skjermopptak på iPad  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br>
              <a:rPr lang="en" sz="26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6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HVORFOR: Gi tilbakemeldinger til elever, lag omvendt undervisning, vis en fremgangsmåte, løs en oppgave, gi instruksjoner til en oppgave, elever kan fremføre en presentasjon </a:t>
            </a:r>
            <a:endParaRPr/>
          </a:p>
        </p:txBody>
      </p:sp>
      <p:sp>
        <p:nvSpPr>
          <p:cNvPr id="461" name="Google Shape;461;p79"/>
          <p:cNvSpPr/>
          <p:nvPr/>
        </p:nvSpPr>
        <p:spPr>
          <a:xfrm>
            <a:off x="-222587" y="-541690"/>
            <a:ext cx="1722251" cy="1722251"/>
          </a:xfrm>
          <a:prstGeom prst="ellipse">
            <a:avLst/>
          </a:prstGeom>
          <a:solidFill>
            <a:srgbClr val="F3B80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2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3132019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80" descr="Et bilde som inneholder tekst&#10;&#10;Automatisk generert beskrivel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9154" y="-937845"/>
            <a:ext cx="8733692" cy="8733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347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1"/>
          <p:cNvSpPr txBox="1">
            <a:spLocks noGrp="1"/>
          </p:cNvSpPr>
          <p:nvPr>
            <p:ph type="title"/>
          </p:nvPr>
        </p:nvSpPr>
        <p:spPr>
          <a:xfrm>
            <a:off x="1574358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lang="en" sz="4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Eksempler på undervisningsopplegg</a:t>
            </a:r>
            <a:endParaRPr/>
          </a:p>
        </p:txBody>
      </p:sp>
      <p:sp>
        <p:nvSpPr>
          <p:cNvPr id="472" name="Google Shape;472;p81"/>
          <p:cNvSpPr txBox="1"/>
          <p:nvPr/>
        </p:nvSpPr>
        <p:spPr>
          <a:xfrm>
            <a:off x="511836" y="1442901"/>
            <a:ext cx="5840083" cy="5438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Matematikk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Læringsfilm</a:t>
            </a: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Mål med timen: </a:t>
            </a:r>
            <a:endParaRPr sz="1867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Bli bedre kjent med divisjon og bruk av ulike metoder for utregning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Oppgave: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Lage en læringsfilm hvor elevene forklarer og viser ulike måter for utregning av et divisjonstykke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Lage en regnefortelling til divisjonsstykket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Kompetansemål</a:t>
            </a: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</a:t>
            </a:r>
            <a:r>
              <a:rPr lang="en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Utvikle, bruke og diskutere metoder for utregning, overslagsregning og skriftlig regning, og bruke digitale verktøy i beregninger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Finne informasjon i tekster, eller praktiske sammenhenger, stille opp og forklare beregninger og fremgangsmåter, vurdere resultatet og presentere og diskutere løsningen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3" name="Google Shape;473;p81"/>
          <p:cNvSpPr txBox="1"/>
          <p:nvPr/>
        </p:nvSpPr>
        <p:spPr>
          <a:xfrm>
            <a:off x="6351919" y="3511705"/>
            <a:ext cx="5840083" cy="96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1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4" name="Google Shape;474;p81"/>
          <p:cNvSpPr txBox="1"/>
          <p:nvPr/>
        </p:nvSpPr>
        <p:spPr>
          <a:xfrm>
            <a:off x="6340743" y="1462601"/>
            <a:ext cx="5840083" cy="506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Samfunnsfag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Multimodale tekster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Mål med timen: </a:t>
            </a:r>
            <a:endParaRPr sz="1867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Samle inn og strukturere faktaopplysninger om Norden og sammenstille opplysningene i en faktaside med tekst, bilder og lyd.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Oppgave: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Lage en presentasjon om Norden. Det ferdige produktet skal inneholde både tekst, bilder og lyd.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Presentere produktet gjennom skjermopptak.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Kompetansemål</a:t>
            </a: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lang="en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Finne og trekke ut samfunnsfaglig informasjon ved søk i digitale kilder, vurdere funn og følge regler for nettvett og nettetikk. 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Bruke digitale verktøy til å presentere samfunnsfaglig arbeid og følge regler for personvern og opphavsrett</a:t>
            </a: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467"/>
          </a:p>
        </p:txBody>
      </p:sp>
      <p:sp>
        <p:nvSpPr>
          <p:cNvPr id="475" name="Google Shape;475;p81"/>
          <p:cNvSpPr/>
          <p:nvPr/>
        </p:nvSpPr>
        <p:spPr>
          <a:xfrm>
            <a:off x="-222587" y="-541690"/>
            <a:ext cx="1722251" cy="1722251"/>
          </a:xfrm>
          <a:prstGeom prst="ellipse">
            <a:avLst/>
          </a:prstGeom>
          <a:solidFill>
            <a:srgbClr val="F3B80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2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2080858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ivå 2">
            <a:extLst>
              <a:ext uri="{FF2B5EF4-FFF2-40B4-BE49-F238E27FC236}">
                <a16:creationId xmlns:a16="http://schemas.microsoft.com/office/drawing/2014/main" id="{B87DC2A0-7D79-2147-9D9E-6830B09AA928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  <p:sp>
        <p:nvSpPr>
          <p:cNvPr id="25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algn="ctr" defTabSz="825500">
              <a:lnSpc>
                <a:spcPct val="100000"/>
              </a:lnSpc>
              <a:defRPr sz="11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lang="en-GB" sz="5400" err="1"/>
              <a:t>Programvare</a:t>
            </a:r>
            <a:r>
              <a:rPr lang="en-GB" sz="5400"/>
              <a:t> for </a:t>
            </a:r>
            <a:r>
              <a:rPr lang="en-GB" sz="5400" err="1"/>
              <a:t>skjermopptak</a:t>
            </a:r>
            <a:endParaRPr lang="en-GB" sz="5400"/>
          </a:p>
        </p:txBody>
      </p:sp>
      <p:sp>
        <p:nvSpPr>
          <p:cNvPr id="25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862194" y="1574800"/>
            <a:ext cx="4485256" cy="4648200"/>
          </a:xfrm>
          <a:prstGeom prst="rect">
            <a:avLst/>
          </a:prstGeom>
        </p:spPr>
        <p:txBody>
          <a:bodyPr/>
          <a:lstStyle/>
          <a:p>
            <a:r>
              <a:t>Det </a:t>
            </a:r>
            <a:r>
              <a:rPr lang="en-GB" err="1"/>
              <a:t>finnes</a:t>
            </a:r>
            <a:r>
              <a:t> mange </a:t>
            </a:r>
            <a:r>
              <a:rPr lang="en-GB" err="1"/>
              <a:t>skjermopptaks</a:t>
            </a:r>
            <a:r>
              <a:t>-programmer</a:t>
            </a:r>
          </a:p>
          <a:p>
            <a:r>
              <a:rPr lang="en-GB" err="1"/>
              <a:t>Fordeler</a:t>
            </a:r>
            <a:r>
              <a:t> </a:t>
            </a:r>
            <a:r>
              <a:rPr lang="en-GB" err="1"/>
              <a:t>og</a:t>
            </a:r>
            <a:r>
              <a:t> </a:t>
            </a:r>
            <a:r>
              <a:rPr lang="en-GB" err="1"/>
              <a:t>begrensninger</a:t>
            </a:r>
            <a:endParaRPr/>
          </a:p>
          <a:p>
            <a:r>
              <a:t>Dekker </a:t>
            </a:r>
            <a:r>
              <a:rPr lang="en-GB" err="1"/>
              <a:t>forskjellige</a:t>
            </a:r>
            <a:r>
              <a:t> </a:t>
            </a:r>
            <a:r>
              <a:rPr lang="en-GB" err="1"/>
              <a:t>behov</a:t>
            </a:r>
            <a:endParaRPr/>
          </a:p>
          <a:p>
            <a:r>
              <a:t>Vi </a:t>
            </a:r>
            <a:r>
              <a:rPr lang="en-GB" err="1"/>
              <a:t>skal</a:t>
            </a:r>
            <a:r>
              <a:t> se </a:t>
            </a:r>
            <a:r>
              <a:rPr lang="en-GB" err="1"/>
              <a:t>nærmere</a:t>
            </a:r>
            <a:r>
              <a:t> </a:t>
            </a:r>
            <a:r>
              <a:rPr lang="en-GB" err="1"/>
              <a:t>på</a:t>
            </a:r>
            <a:r>
              <a:t> </a:t>
            </a:r>
            <a:r>
              <a:rPr lang="en-GB" err="1"/>
              <a:t>programvaren</a:t>
            </a:r>
            <a:r>
              <a:t> OBS</a:t>
            </a:r>
          </a:p>
        </p:txBody>
      </p:sp>
      <p:pic>
        <p:nvPicPr>
          <p:cNvPr id="255" name="Skjermbilde 2019-03-20 kl. 10.06.08.png" descr="Skjermbilde 2019-03-20 kl. 10.06.08.png"/>
          <p:cNvPicPr>
            <a:picLocks noChangeAspect="1"/>
          </p:cNvPicPr>
          <p:nvPr/>
        </p:nvPicPr>
        <p:blipFill>
          <a:blip r:embed="rId2"/>
          <a:srcRect r="40578"/>
          <a:stretch>
            <a:fillRect/>
          </a:stretch>
        </p:blipFill>
        <p:spPr>
          <a:xfrm>
            <a:off x="1182836" y="1941539"/>
            <a:ext cx="5331669" cy="36004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0561689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rogram for dagen"/>
          <p:cNvSpPr txBox="1"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  <a:prstGeom prst="rect">
            <a:avLst/>
          </a:prstGeom>
        </p:spPr>
        <p:txBody>
          <a:bodyPr vert="horz" lIns="45720" tIns="22860" rIns="45720" bIns="22860" rtlCol="0" anchor="ctr">
            <a:noAutofit/>
          </a:bodyPr>
          <a:lstStyle/>
          <a:p>
            <a:pPr defTabSz="457200"/>
            <a:r>
              <a:rPr lang="en-US" sz="24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Samling</a:t>
            </a:r>
            <a:r>
              <a:rPr lang="en-US" sz="24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4 DEKOMP - Program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1113D293-B941-4D81-BF9D-8C2FF2541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996" y="1984917"/>
            <a:ext cx="6656787" cy="4467639"/>
          </a:xfrm>
        </p:spPr>
        <p:txBody>
          <a:bodyPr vert="horz" lIns="45720" tIns="22860" rIns="45720" bIns="22860" rtlCol="0" anchor="ctr">
            <a:normAutofit fontScale="62500" lnSpcReduction="20000"/>
          </a:bodyPr>
          <a:lstStyle/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nb-NO" sz="2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Tema for samlingen: </a:t>
            </a:r>
            <a:r>
              <a:rPr lang="nb-NO" sz="26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Skjermopptak </a:t>
            </a:r>
            <a:r>
              <a:rPr lang="nb-NO" sz="2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og produksjon av Media</a:t>
            </a: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endParaRPr lang="nb-NO" sz="18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 </a:t>
            </a:r>
            <a:r>
              <a:rPr lang="nb-NO" sz="18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Skjermopptak</a:t>
            </a: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nb-NO" sz="18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 OBS Studio (Open Source </a:t>
            </a:r>
            <a:r>
              <a:rPr lang="nb-NO" sz="18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skrivebordsprogramvare</a:t>
            </a:r>
            <a:r>
              <a:rPr lang="nb-NO" sz="18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nb-NO" sz="180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nb-NO" sz="1800" b="1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- Microsoft </a:t>
            </a:r>
            <a:r>
              <a:rPr lang="nb-NO" sz="1800" b="1" err="1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Stream</a:t>
            </a:r>
            <a:r>
              <a:rPr lang="nb-NO" sz="1800" b="1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(via </a:t>
            </a:r>
            <a:r>
              <a:rPr lang="nb-NO" sz="1800" b="1" err="1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Office.com</a:t>
            </a:r>
            <a:r>
              <a:rPr lang="nb-NO" sz="1800" b="1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, krever Microsoft-lisens)</a:t>
            </a: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nb-NO" sz="18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- Skjermopptak med </a:t>
            </a:r>
            <a:r>
              <a:rPr lang="nb-NO" sz="1800" b="1" i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iPad</a:t>
            </a:r>
            <a:endParaRPr lang="nb-NO" sz="1800" b="1" i="1"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 Videoopptak og redigering</a:t>
            </a: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- Microsoft Bilder(krever Windows 10</a:t>
            </a: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- Microsoft Kamera(krever Windows 10</a:t>
            </a: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- </a:t>
            </a:r>
            <a:r>
              <a:rPr lang="nb-NO" sz="18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iMovie</a:t>
            </a: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fra Apple(krever </a:t>
            </a:r>
            <a:r>
              <a:rPr lang="nb-NO" sz="18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iPad</a:t>
            </a: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nb-NO" sz="18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iPhone</a:t>
            </a: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 Lydopptak og redigering</a:t>
            </a:r>
            <a:endParaRPr lang="nb-NO" sz="1800" i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- Stemmeopptaker (krever Windows 10)</a:t>
            </a: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- </a:t>
            </a:r>
            <a:r>
              <a:rPr lang="nb-NO" sz="18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Taleopptaker</a:t>
            </a: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fra Apple (krever </a:t>
            </a:r>
            <a:r>
              <a:rPr lang="nb-NO" sz="18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iPad</a:t>
            </a: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nb-NO" sz="18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iPhone</a:t>
            </a: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- </a:t>
            </a:r>
            <a:r>
              <a:rPr lang="nb-NO" sz="18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GarageBand</a:t>
            </a: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fra Apple(krever </a:t>
            </a:r>
            <a:r>
              <a:rPr lang="nb-NO" sz="18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iPad</a:t>
            </a: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nb-NO" sz="18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iPhone</a:t>
            </a: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nb-NO" sz="1800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- Tillegg: </a:t>
            </a:r>
            <a:r>
              <a:rPr lang="nb-NO" sz="1800" i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Audacity</a:t>
            </a:r>
            <a:r>
              <a:rPr lang="nb-NO" sz="1800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(Open Source </a:t>
            </a:r>
            <a:r>
              <a:rPr lang="nb-NO" sz="1800" i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skrivebordsprogramvare</a:t>
            </a:r>
            <a:r>
              <a:rPr lang="nb-NO" sz="1800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lang="nb-NO" sz="18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nb-NO" sz="180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- Bilderedigering</a:t>
            </a: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- Microsoft Bilder(krever Windows 10)</a:t>
            </a: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- Bilder fra Apple(krever </a:t>
            </a:r>
            <a:r>
              <a:rPr lang="nb-NO" sz="18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iPad</a:t>
            </a: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nb-NO" sz="18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iPhone</a:t>
            </a:r>
            <a:r>
              <a:rPr lang="nb-NO"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nb-NO" sz="180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	- Tillegg: </a:t>
            </a:r>
            <a:r>
              <a:rPr lang="nb-NO" sz="1800" i="1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Gimp (Open Source </a:t>
            </a:r>
            <a:r>
              <a:rPr lang="nb-NO" sz="1800" i="1" err="1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skrivebordsprogramvare</a:t>
            </a:r>
            <a:r>
              <a:rPr lang="nb-NO" sz="1800" i="1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789653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ivå 2">
            <a:extLst>
              <a:ext uri="{FF2B5EF4-FFF2-40B4-BE49-F238E27FC236}">
                <a16:creationId xmlns:a16="http://schemas.microsoft.com/office/drawing/2014/main" id="{4D97285A-1B12-F748-9D5E-82293DE96AC2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  <p:sp>
        <p:nvSpPr>
          <p:cNvPr id="257" name="OBS - Open Broadcaster Softw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759459">
              <a:defRPr sz="10304"/>
            </a:lvl1pPr>
          </a:lstStyle>
          <a:p>
            <a:r>
              <a:rPr lang="en-GB" sz="4800"/>
              <a:t>OBS - Open Broadcaster Software</a:t>
            </a:r>
          </a:p>
        </p:txBody>
      </p:sp>
      <p:pic>
        <p:nvPicPr>
          <p:cNvPr id="258" name="1024px-Open_Broadcaster_Software_Logo.png" descr="1024px-Open_Broadcaster_Software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569" y="1483469"/>
            <a:ext cx="4830862" cy="48308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8540219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OBS kan lastes ned gratis fra obsproject.co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OBS kan lastes ned gratis fra </a:t>
            </a:r>
            <a:r>
              <a:rPr u="sng">
                <a:hlinkClick r:id="rId3"/>
              </a:rPr>
              <a:t>obsproject.com</a:t>
            </a:r>
            <a:r>
              <a:t> </a:t>
            </a:r>
          </a:p>
        </p:txBody>
      </p:sp>
      <p:sp>
        <p:nvSpPr>
          <p:cNvPr id="3" name="Nivå 2">
            <a:extLst>
              <a:ext uri="{FF2B5EF4-FFF2-40B4-BE49-F238E27FC236}">
                <a16:creationId xmlns:a16="http://schemas.microsoft.com/office/drawing/2014/main" id="{D5129057-DF2B-6B4B-A015-03C8A549F8AB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4751462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E9767D-59C0-3A42-AC6C-1CB2DDD5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1104900"/>
            <a:ext cx="10414000" cy="2324100"/>
          </a:xfrm>
        </p:spPr>
        <p:txBody>
          <a:bodyPr>
            <a:normAutofit/>
          </a:bodyPr>
          <a:lstStyle/>
          <a:p>
            <a:r>
              <a:rPr lang="nb-NO"/>
              <a:t>Søk etter OBS i Programvaresenteret og installer</a:t>
            </a:r>
          </a:p>
        </p:txBody>
      </p:sp>
      <p:sp>
        <p:nvSpPr>
          <p:cNvPr id="3" name="Nivå 2">
            <a:extLst>
              <a:ext uri="{FF2B5EF4-FFF2-40B4-BE49-F238E27FC236}">
                <a16:creationId xmlns:a16="http://schemas.microsoft.com/office/drawing/2014/main" id="{DF3F4B2D-4435-D444-9874-28CE6B1665E2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A703B940-E671-4B49-8549-77234388E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528" y="3909839"/>
            <a:ext cx="3136944" cy="1983372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259EA8B-D5A4-E344-9B89-DAA118A65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977" y="3909839"/>
            <a:ext cx="3321435" cy="198337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DBDAE0B-F84A-104B-AB56-BF3A96EAB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024" y="4043082"/>
            <a:ext cx="2744782" cy="171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8290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B5BDBD04-6C9E-CB4E-9A60-71A0D43E9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943" y="477762"/>
            <a:ext cx="6966857" cy="5902476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435483D-FE4D-4048-A964-94F3775949DE}"/>
              </a:ext>
            </a:extLst>
          </p:cNvPr>
          <p:cNvSpPr txBox="1"/>
          <p:nvPr/>
        </p:nvSpPr>
        <p:spPr>
          <a:xfrm>
            <a:off x="381000" y="1393492"/>
            <a:ext cx="4093029" cy="41036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b-NO" sz="2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Ved første oppstart av OBS Studio så vil du få opp en Auto-oppsettsveiviser.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2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b-NO" sz="2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veiviseren velger du: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b-NO" sz="2000" b="1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indent="-3429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b-NO" sz="2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«Optimalisert for innspilling, jeg skal ikke </a:t>
            </a:r>
            <a:r>
              <a:rPr lang="nb-NO" sz="2000" b="1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streame</a:t>
            </a:r>
            <a:r>
              <a:rPr lang="nb-NO" sz="2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».</a:t>
            </a:r>
          </a:p>
          <a:p>
            <a:pPr marL="342900" marR="0" indent="-3429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b-NO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Trykk Neste</a:t>
            </a:r>
          </a:p>
          <a:p>
            <a:pPr marL="342900" marR="0" indent="-3429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b-NO" sz="2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innstillingene være slik de er</a:t>
            </a:r>
          </a:p>
          <a:p>
            <a:pPr marL="342900" marR="0" indent="-3429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b-NO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Trykk neste og la programme</a:t>
            </a:r>
            <a:r>
              <a:rPr lang="nb-NO" sz="2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 sette opp riktig innstilling.</a:t>
            </a:r>
            <a:endParaRPr kumimoji="0" lang="nb-NO" sz="2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Nivå 2">
            <a:extLst>
              <a:ext uri="{FF2B5EF4-FFF2-40B4-BE49-F238E27FC236}">
                <a16:creationId xmlns:a16="http://schemas.microsoft.com/office/drawing/2014/main" id="{82FFE348-881C-024A-AA65-09AF91DA918B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918748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kjermbilde 2019-03-21 kl. 13.43.54.png" descr="Skjermbilde 2019-03-21 kl. 13.43.54.png"/>
          <p:cNvPicPr>
            <a:picLocks noChangeAspect="1"/>
          </p:cNvPicPr>
          <p:nvPr/>
        </p:nvPicPr>
        <p:blipFill>
          <a:blip r:embed="rId2"/>
          <a:srcRect l="515" r="515"/>
          <a:stretch>
            <a:fillRect/>
          </a:stretch>
        </p:blipFill>
        <p:spPr>
          <a:xfrm>
            <a:off x="4527112" y="848867"/>
            <a:ext cx="7455777" cy="5465066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Med OBS kan du gjøre opptak av din egen skjerm.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3785323" cy="4648200"/>
          </a:xfrm>
          <a:prstGeom prst="rect">
            <a:avLst/>
          </a:prstGeom>
        </p:spPr>
        <p:txBody>
          <a:bodyPr vert="horz" lIns="45720" tIns="45720" rIns="45720" bIns="45720" rtlCol="0" anchor="t">
            <a:normAutofit fontScale="47500" lnSpcReduction="20000"/>
          </a:bodyPr>
          <a:lstStyle/>
          <a:p>
            <a:pPr marL="221742" indent="-221742" defTabSz="886968">
              <a:spcBef>
                <a:spcPts val="950"/>
              </a:spcBef>
              <a:buSzPct val="100000"/>
              <a:buFont typeface="Arial"/>
              <a:defRPr sz="5432">
                <a:latin typeface="Calibri"/>
                <a:ea typeface="Calibri"/>
                <a:cs typeface="Calibri"/>
                <a:sym typeface="Calibri"/>
              </a:defRPr>
            </a:pPr>
            <a:r>
              <a:t>Med OBS </a:t>
            </a:r>
            <a:r>
              <a:rPr lang="en-GB" err="1"/>
              <a:t>kan</a:t>
            </a:r>
            <a:r>
              <a:t> du </a:t>
            </a:r>
            <a:r>
              <a:rPr lang="en-GB" err="1"/>
              <a:t>gjøre</a:t>
            </a:r>
            <a:r>
              <a:t> </a:t>
            </a:r>
            <a:r>
              <a:rPr lang="en-GB" err="1"/>
              <a:t>opptak</a:t>
            </a:r>
            <a:r>
              <a:t> av din </a:t>
            </a:r>
            <a:r>
              <a:rPr lang="en-GB" err="1"/>
              <a:t>egen</a:t>
            </a:r>
            <a:r>
              <a:t> </a:t>
            </a:r>
            <a:r>
              <a:rPr lang="en-GB" err="1"/>
              <a:t>skjerm</a:t>
            </a:r>
            <a:r>
              <a:t>.</a:t>
            </a:r>
          </a:p>
          <a:p>
            <a:pPr marL="221742" indent="-221742" defTabSz="886968">
              <a:spcBef>
                <a:spcPts val="950"/>
              </a:spcBef>
              <a:buSzPct val="100000"/>
              <a:buFont typeface="Arial"/>
              <a:defRPr sz="5432">
                <a:latin typeface="Calibri"/>
                <a:ea typeface="Calibri"/>
                <a:cs typeface="Calibri"/>
                <a:sym typeface="Calibri"/>
              </a:defRPr>
            </a:pPr>
            <a:r>
              <a:t>Du </a:t>
            </a:r>
            <a:r>
              <a:rPr lang="en-GB" err="1"/>
              <a:t>kan</a:t>
            </a:r>
            <a:r>
              <a:t> </a:t>
            </a:r>
            <a:r>
              <a:rPr lang="en-GB" err="1"/>
              <a:t>også</a:t>
            </a:r>
            <a:r>
              <a:t> ta </a:t>
            </a:r>
            <a:r>
              <a:rPr lang="en-GB" err="1"/>
              <a:t>opptak</a:t>
            </a:r>
            <a:r>
              <a:t> av deg </a:t>
            </a:r>
            <a:r>
              <a:rPr lang="en-GB" err="1"/>
              <a:t>selv</a:t>
            </a:r>
            <a:r>
              <a:t> med </a:t>
            </a:r>
            <a:r>
              <a:rPr lang="en-GB" err="1"/>
              <a:t>feks</a:t>
            </a:r>
            <a:r>
              <a:t>. et </a:t>
            </a:r>
            <a:r>
              <a:rPr lang="en-GB" err="1"/>
              <a:t>webkamera</a:t>
            </a:r>
            <a:r>
              <a:t>.</a:t>
            </a:r>
          </a:p>
          <a:p>
            <a:pPr marL="221742" indent="-221742" defTabSz="886968">
              <a:spcBef>
                <a:spcPts val="950"/>
              </a:spcBef>
              <a:buSzPct val="100000"/>
              <a:buFont typeface="Arial"/>
              <a:defRPr sz="5432">
                <a:latin typeface="Calibri"/>
                <a:ea typeface="Calibri"/>
                <a:cs typeface="Calibri"/>
                <a:sym typeface="Calibri"/>
              </a:defRPr>
            </a:pPr>
            <a:r>
              <a:t>Med </a:t>
            </a:r>
            <a:r>
              <a:rPr lang="en-GB" err="1"/>
              <a:t>en</a:t>
            </a:r>
            <a:r>
              <a:t> </a:t>
            </a:r>
            <a:r>
              <a:rPr lang="en-GB" err="1"/>
              <a:t>mikrofon</a:t>
            </a:r>
            <a:r>
              <a:t> </a:t>
            </a:r>
            <a:r>
              <a:rPr lang="en-GB" err="1"/>
              <a:t>kan</a:t>
            </a:r>
            <a:r>
              <a:t> du </a:t>
            </a:r>
            <a:r>
              <a:rPr lang="en-GB" err="1"/>
              <a:t>samtidig</a:t>
            </a:r>
            <a:r>
              <a:t> ta </a:t>
            </a:r>
            <a:r>
              <a:rPr lang="en-GB" err="1"/>
              <a:t>opp</a:t>
            </a:r>
            <a:r>
              <a:t> </a:t>
            </a:r>
            <a:r>
              <a:rPr lang="en-GB" err="1"/>
              <a:t>lyd</a:t>
            </a:r>
            <a:r>
              <a:t>.</a:t>
            </a:r>
          </a:p>
          <a:p>
            <a:pPr marL="221742" indent="-221742" defTabSz="886968">
              <a:spcBef>
                <a:spcPts val="950"/>
              </a:spcBef>
              <a:buSzPct val="100000"/>
              <a:buFont typeface="Arial"/>
              <a:defRPr sz="5432">
                <a:latin typeface="Calibri"/>
                <a:ea typeface="Calibri"/>
                <a:cs typeface="Calibri"/>
                <a:sym typeface="Calibri"/>
              </a:defRPr>
            </a:pPr>
            <a:r>
              <a:rPr lang="en-GB" err="1"/>
              <a:t>Klippet</a:t>
            </a:r>
            <a:r>
              <a:t> du tar </a:t>
            </a:r>
            <a:r>
              <a:rPr lang="en-GB" err="1"/>
              <a:t>opp</a:t>
            </a:r>
            <a:r>
              <a:t> </a:t>
            </a:r>
            <a:r>
              <a:rPr lang="en-GB" err="1"/>
              <a:t>kan</a:t>
            </a:r>
            <a:r>
              <a:t> </a:t>
            </a:r>
            <a:r>
              <a:rPr lang="en-GB" err="1"/>
              <a:t>så</a:t>
            </a:r>
            <a:r>
              <a:t> </a:t>
            </a:r>
            <a:r>
              <a:rPr lang="en-GB" err="1"/>
              <a:t>lagres</a:t>
            </a:r>
            <a:r>
              <a:t> </a:t>
            </a:r>
            <a:r>
              <a:rPr lang="en-GB" err="1"/>
              <a:t>på</a:t>
            </a:r>
            <a:r>
              <a:t> din </a:t>
            </a:r>
            <a:r>
              <a:rPr lang="en-GB" err="1"/>
              <a:t>maskin</a:t>
            </a:r>
            <a:r>
              <a:t>.</a:t>
            </a:r>
          </a:p>
        </p:txBody>
      </p:sp>
      <p:sp>
        <p:nvSpPr>
          <p:cNvPr id="4" name="Nivå 2">
            <a:extLst>
              <a:ext uri="{FF2B5EF4-FFF2-40B4-BE49-F238E27FC236}">
                <a16:creationId xmlns:a16="http://schemas.microsoft.com/office/drawing/2014/main" id="{3E1F9B01-6081-D346-8287-6B35515BDB4A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4687098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5A8DC2CA-2091-E94C-BCA3-DE5F8093C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Skal vi ha et bilde av grensesnittet til OBS med forklaringer på hva de ulike områdene er? </a:t>
            </a:r>
            <a:r>
              <a:rPr lang="nb-NO" err="1"/>
              <a:t>Feks</a:t>
            </a:r>
            <a:r>
              <a:rPr lang="nb-NO"/>
              <a:t> «lerret»?</a:t>
            </a:r>
          </a:p>
        </p:txBody>
      </p:sp>
    </p:spTree>
    <p:extLst>
      <p:ext uri="{BB962C8B-B14F-4D97-AF65-F5344CB8AC3E}">
        <p14:creationId xmlns:p14="http://schemas.microsoft.com/office/powerpoint/2010/main" val="196345137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1. Velge videoopptaks-innstillinger og plassering for video-lagring…"/>
          <p:cNvSpPr txBox="1">
            <a:spLocks noGrp="1"/>
          </p:cNvSpPr>
          <p:nvPr>
            <p:ph type="title"/>
          </p:nvPr>
        </p:nvSpPr>
        <p:spPr>
          <a:xfrm>
            <a:off x="889000" y="2266949"/>
            <a:ext cx="10414000" cy="3312047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198120">
              <a:defRPr sz="5376"/>
            </a:pPr>
            <a:r>
              <a:rPr lang="nb-NO" sz="2400"/>
              <a:t>1. Velge videoopptaks-innstillinger og plassering for video-lagring</a:t>
            </a:r>
            <a:br>
              <a:rPr lang="nb-NO" sz="2400"/>
            </a:br>
            <a:r>
              <a:rPr lang="nb-NO" sz="2400"/>
              <a:t>2. Sett opp en Scene i OBS med ønskede Kilder</a:t>
            </a:r>
            <a:br>
              <a:rPr lang="nb-NO" sz="2400"/>
            </a:br>
            <a:r>
              <a:rPr lang="nb-NO" sz="2400"/>
              <a:t>3. Velg mikrofon og juster riktig lydnivå i Mikser</a:t>
            </a:r>
            <a:br>
              <a:rPr lang="nb-NO" sz="2400"/>
            </a:br>
            <a:r>
              <a:rPr lang="nb-NO" sz="2400"/>
              <a:t>4. Start og stopp opptak</a:t>
            </a:r>
            <a:br>
              <a:rPr lang="nb-NO" sz="2400"/>
            </a:br>
            <a:r>
              <a:rPr lang="nb-NO" sz="2400"/>
              <a:t>5. Spill av opptaket</a:t>
            </a:r>
            <a:endParaRPr sz="2400"/>
          </a:p>
        </p:txBody>
      </p:sp>
      <p:sp>
        <p:nvSpPr>
          <p:cNvPr id="266" name="Oppskrift for å ta opp med OBS"/>
          <p:cNvSpPr txBox="1"/>
          <p:nvPr/>
        </p:nvSpPr>
        <p:spPr>
          <a:xfrm>
            <a:off x="714797" y="784670"/>
            <a:ext cx="10762407" cy="232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5600"/>
              <a:t>Oppskrift for å ta opp med OBS</a:t>
            </a:r>
          </a:p>
        </p:txBody>
      </p:sp>
      <p:sp>
        <p:nvSpPr>
          <p:cNvPr id="4" name="Nivå 2">
            <a:extLst>
              <a:ext uri="{FF2B5EF4-FFF2-40B4-BE49-F238E27FC236}">
                <a16:creationId xmlns:a16="http://schemas.microsoft.com/office/drawing/2014/main" id="{92DBF88F-809F-CD48-BCA3-805D7CCA2A38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3223541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build="p" bldLvl="5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1. Velge videoopptaks-innstillinger og plassering for video-lagring"/>
          <p:cNvSpPr txBox="1"/>
          <p:nvPr/>
        </p:nvSpPr>
        <p:spPr>
          <a:xfrm>
            <a:off x="714797" y="2266950"/>
            <a:ext cx="1076240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defTabSz="784225">
              <a:defRPr sz="1064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5320"/>
              <a:t>1. Velge videoopptaks-innstillinger og plassering for video-lagring</a:t>
            </a:r>
          </a:p>
        </p:txBody>
      </p:sp>
      <p:sp>
        <p:nvSpPr>
          <p:cNvPr id="3" name="Nivå 2">
            <a:extLst>
              <a:ext uri="{FF2B5EF4-FFF2-40B4-BE49-F238E27FC236}">
                <a16:creationId xmlns:a16="http://schemas.microsoft.com/office/drawing/2014/main" id="{6C6D9870-5478-D94C-88C0-CE4459D9BBDD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94105126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ivå 2">
            <a:extLst>
              <a:ext uri="{FF2B5EF4-FFF2-40B4-BE49-F238E27FC236}">
                <a16:creationId xmlns:a16="http://schemas.microsoft.com/office/drawing/2014/main" id="{B619EF88-B08D-2140-9580-4F0CD648D9B3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  <p:pic>
        <p:nvPicPr>
          <p:cNvPr id="270" name="Skjermbilde 2019-03-21 kl. 13.43.54.png" descr="Skjermbilde 2019-03-21 kl. 13.43.54.png"/>
          <p:cNvPicPr>
            <a:picLocks noChangeAspect="1"/>
          </p:cNvPicPr>
          <p:nvPr/>
        </p:nvPicPr>
        <p:blipFill>
          <a:blip r:embed="rId2"/>
          <a:srcRect l="515" r="515"/>
          <a:stretch>
            <a:fillRect/>
          </a:stretch>
        </p:blipFill>
        <p:spPr>
          <a:xfrm>
            <a:off x="335498" y="848867"/>
            <a:ext cx="7455777" cy="5465066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tart med å velge videoopptaks-innstillinger og plassering for video-lagring.…"/>
          <p:cNvSpPr txBox="1">
            <a:spLocks noGrp="1"/>
          </p:cNvSpPr>
          <p:nvPr>
            <p:ph type="body" idx="1"/>
          </p:nvPr>
        </p:nvSpPr>
        <p:spPr>
          <a:xfrm>
            <a:off x="7974956" y="1180562"/>
            <a:ext cx="3472405" cy="2051181"/>
          </a:xfrm>
          <a:prstGeom prst="rect">
            <a:avLst/>
          </a:prstGeom>
        </p:spPr>
        <p:txBody>
          <a:bodyPr vert="horz" lIns="45720" tIns="45720" rIns="45720" bIns="45720" rtlCol="0" anchor="t">
            <a:normAutofit fontScale="47500" lnSpcReduction="20000"/>
          </a:bodyPr>
          <a:lstStyle/>
          <a:p>
            <a:pPr marL="192024" indent="-192024" defTabSz="768096">
              <a:spcBef>
                <a:spcPts val="800"/>
              </a:spcBef>
              <a:buSzPct val="100000"/>
              <a:buFont typeface="Arial"/>
              <a:defRPr sz="4703">
                <a:latin typeface="Calibri"/>
                <a:ea typeface="Calibri"/>
                <a:cs typeface="Calibri"/>
                <a:sym typeface="Calibri"/>
              </a:defRPr>
            </a:pPr>
            <a:r>
              <a:t>Start med </a:t>
            </a:r>
            <a:r>
              <a:rPr lang="en-GB" err="1"/>
              <a:t>å</a:t>
            </a:r>
            <a:r>
              <a:t> </a:t>
            </a:r>
            <a:r>
              <a:rPr lang="en-GB" err="1"/>
              <a:t>velge</a:t>
            </a:r>
            <a:r>
              <a:t> </a:t>
            </a:r>
            <a:r>
              <a:rPr lang="en-GB" err="1"/>
              <a:t>videoopptaks-innstillinger</a:t>
            </a:r>
            <a:r>
              <a:t> </a:t>
            </a:r>
            <a:r>
              <a:rPr lang="en-GB" err="1"/>
              <a:t>og</a:t>
            </a:r>
            <a:r>
              <a:t> </a:t>
            </a:r>
            <a:r>
              <a:rPr lang="en-GB" err="1"/>
              <a:t>plassering</a:t>
            </a:r>
            <a:r>
              <a:t> for video-</a:t>
            </a:r>
            <a:r>
              <a:rPr lang="en-GB" err="1"/>
              <a:t>lagring</a:t>
            </a:r>
            <a:r>
              <a:t>.</a:t>
            </a:r>
          </a:p>
          <a:p>
            <a:pPr marL="192024" indent="-192024" defTabSz="768096">
              <a:spcBef>
                <a:spcPts val="800"/>
              </a:spcBef>
              <a:buSzPct val="100000"/>
              <a:buFont typeface="Arial"/>
              <a:defRPr sz="4703">
                <a:latin typeface="Calibri"/>
                <a:ea typeface="Calibri"/>
                <a:cs typeface="Calibri"/>
                <a:sym typeface="Calibri"/>
              </a:defRPr>
            </a:pPr>
            <a:r>
              <a:t>Dette </a:t>
            </a:r>
            <a:r>
              <a:rPr lang="en-GB" err="1"/>
              <a:t>gjøres</a:t>
            </a:r>
            <a:r>
              <a:t> under </a:t>
            </a:r>
            <a:r>
              <a:rPr lang="en-GB" err="1"/>
              <a:t>Innstillinger</a:t>
            </a:r>
            <a:endParaRPr/>
          </a:p>
        </p:txBody>
      </p:sp>
      <p:pic>
        <p:nvPicPr>
          <p:cNvPr id="272" name="Skjermbilde 2019-03-21 kl. 13.31.37.png" descr="Skjermbilde 2019-03-21 kl. 13.31.37.png"/>
          <p:cNvPicPr>
            <a:picLocks noChangeAspect="1"/>
          </p:cNvPicPr>
          <p:nvPr/>
        </p:nvPicPr>
        <p:blipFill>
          <a:blip r:embed="rId3"/>
          <a:srcRect l="82909" t="69933" r="4744" b="11756"/>
          <a:stretch>
            <a:fillRect/>
          </a:stretch>
        </p:blipFill>
        <p:spPr>
          <a:xfrm>
            <a:off x="8391787" y="3735239"/>
            <a:ext cx="2015344" cy="2190861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Forbindelseslinje"/>
          <p:cNvSpPr/>
          <p:nvPr/>
        </p:nvSpPr>
        <p:spPr>
          <a:xfrm>
            <a:off x="7603254" y="5168676"/>
            <a:ext cx="630011" cy="83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762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 sz="900"/>
          </a:p>
        </p:txBody>
      </p:sp>
      <p:pic>
        <p:nvPicPr>
          <p:cNvPr id="274" name="Oval Oval" descr="Oval 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456872" y="4909552"/>
            <a:ext cx="1885162" cy="59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1043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 animBg="1" advAuto="0"/>
      <p:bldP spid="274" grpId="0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ivå 2">
            <a:extLst>
              <a:ext uri="{FF2B5EF4-FFF2-40B4-BE49-F238E27FC236}">
                <a16:creationId xmlns:a16="http://schemas.microsoft.com/office/drawing/2014/main" id="{3DC74AF7-9840-3744-9798-94D717AF7840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  <p:sp>
        <p:nvSpPr>
          <p:cNvPr id="278" name="I Innstillinger går du til Utgang setter Koder til &quot;x264&quot;…"/>
          <p:cNvSpPr txBox="1">
            <a:spLocks noGrp="1"/>
          </p:cNvSpPr>
          <p:nvPr>
            <p:ph type="body" idx="1"/>
          </p:nvPr>
        </p:nvSpPr>
        <p:spPr>
          <a:xfrm>
            <a:off x="7278320" y="1180562"/>
            <a:ext cx="4069130" cy="5042438"/>
          </a:xfrm>
          <a:prstGeom prst="rect">
            <a:avLst/>
          </a:prstGeom>
        </p:spPr>
        <p:txBody>
          <a:bodyPr vert="horz" lIns="45720" tIns="45720" rIns="45720" bIns="45720" rtlCol="0" anchor="t">
            <a:normAutofit fontScale="62500" lnSpcReduction="20000"/>
          </a:bodyPr>
          <a:lstStyle/>
          <a:p>
            <a:pPr marL="228600" indent="-228600">
              <a:spcBef>
                <a:spcPts val="1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r>
              <a:t>I </a:t>
            </a:r>
            <a:r>
              <a:rPr lang="en-GB" err="1"/>
              <a:t>Innstillinger</a:t>
            </a:r>
            <a:r>
              <a:t> </a:t>
            </a:r>
            <a:r>
              <a:rPr lang="en-GB" err="1"/>
              <a:t>går</a:t>
            </a:r>
            <a:r>
              <a:t> du </a:t>
            </a:r>
            <a:r>
              <a:rPr lang="en-GB" err="1"/>
              <a:t>til</a:t>
            </a:r>
            <a:r>
              <a:t> </a:t>
            </a:r>
            <a:r>
              <a:rPr lang="en-GB" err="1"/>
              <a:t>Utgang</a:t>
            </a:r>
            <a:r>
              <a:t> setter </a:t>
            </a:r>
            <a:r>
              <a:rPr lang="en-GB" err="1"/>
              <a:t>Koder</a:t>
            </a:r>
            <a:r>
              <a:t> </a:t>
            </a:r>
            <a:r>
              <a:rPr lang="en-GB" err="1"/>
              <a:t>til</a:t>
            </a:r>
            <a:r>
              <a:t> "x264"</a:t>
            </a:r>
          </a:p>
          <a:p>
            <a:pPr marL="228600" indent="-228600">
              <a:spcBef>
                <a:spcPts val="1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r>
              <a:t>Sett </a:t>
            </a:r>
            <a:r>
              <a:rPr lang="en-GB" err="1"/>
              <a:t>Opptaksformat</a:t>
            </a:r>
            <a:r>
              <a:t> </a:t>
            </a:r>
            <a:r>
              <a:rPr lang="en-GB" err="1"/>
              <a:t>til</a:t>
            </a:r>
            <a:r>
              <a:t> "mp4"</a:t>
            </a:r>
          </a:p>
          <a:p>
            <a:pPr marL="228600" indent="-228600">
              <a:spcBef>
                <a:spcPts val="1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err="1"/>
              <a:t>Velg</a:t>
            </a:r>
            <a:r>
              <a:t> </a:t>
            </a:r>
            <a:r>
              <a:rPr lang="en-GB" err="1"/>
              <a:t>hvor</a:t>
            </a:r>
            <a:r>
              <a:t> </a:t>
            </a:r>
            <a:r>
              <a:rPr lang="en-GB" err="1"/>
              <a:t>ferdig</a:t>
            </a:r>
            <a:r>
              <a:t> video </a:t>
            </a:r>
            <a:r>
              <a:rPr lang="en-GB" err="1"/>
              <a:t>skal</a:t>
            </a:r>
            <a:r>
              <a:t> </a:t>
            </a:r>
            <a:r>
              <a:rPr lang="en-GB" err="1"/>
              <a:t>lagres</a:t>
            </a:r>
            <a:r>
              <a:t> </a:t>
            </a:r>
            <a:r>
              <a:rPr lang="en-GB" err="1"/>
              <a:t>i</a:t>
            </a:r>
            <a:r>
              <a:t> </a:t>
            </a:r>
            <a:r>
              <a:rPr lang="en-GB" err="1"/>
              <a:t>Opptaksbane</a:t>
            </a:r>
            <a:endParaRPr/>
          </a:p>
        </p:txBody>
      </p:sp>
      <p:pic>
        <p:nvPicPr>
          <p:cNvPr id="279" name="Skjermbilde 2019-03-21 kl. 14.18.33.png" descr="Skjermbilde 2019-03-21 kl. 14.18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69" y="843269"/>
            <a:ext cx="6940551" cy="560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Rektangel Rektangel" descr="Rektangel Rektangel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54518" y="2169760"/>
            <a:ext cx="4167526" cy="260704"/>
          </a:xfrm>
          <a:prstGeom prst="rect">
            <a:avLst/>
          </a:prstGeom>
        </p:spPr>
      </p:pic>
      <p:pic>
        <p:nvPicPr>
          <p:cNvPr id="282" name="Rektangel Rektangel" descr="Rektangel Rektangel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54518" y="3102320"/>
            <a:ext cx="4167526" cy="260703"/>
          </a:xfrm>
          <a:prstGeom prst="rect">
            <a:avLst/>
          </a:prstGeom>
        </p:spPr>
      </p:pic>
      <p:pic>
        <p:nvPicPr>
          <p:cNvPr id="284" name="Rektangel Rektangel" descr="Rektangel Rektange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450832" y="3690723"/>
            <a:ext cx="4374898" cy="260704"/>
          </a:xfrm>
          <a:prstGeom prst="rect">
            <a:avLst/>
          </a:prstGeom>
        </p:spPr>
      </p:pic>
      <p:pic>
        <p:nvPicPr>
          <p:cNvPr id="286" name="Rektangel Rektangel" descr="Rektangel Rektangel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39936" y="1957288"/>
            <a:ext cx="1003723" cy="45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6540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400A7F-F7E1-8D44-B4F1-1C37F50E3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«Bruk hodet» - sikker medieproduksjon</a:t>
            </a:r>
          </a:p>
        </p:txBody>
      </p:sp>
      <p:pic>
        <p:nvPicPr>
          <p:cNvPr id="6" name="Plassholder for innhold 5" descr="Et bilde som inneholder tekst&#10;&#10;Automatisk generert beskrivelse">
            <a:extLst>
              <a:ext uri="{FF2B5EF4-FFF2-40B4-BE49-F238E27FC236}">
                <a16:creationId xmlns:a16="http://schemas.microsoft.com/office/drawing/2014/main" id="{2C224F3C-BF23-AA44-A41B-340B1005F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6164" y="1351775"/>
            <a:ext cx="6913255" cy="5467662"/>
          </a:xfrm>
          <a:noFill/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157384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ivå 2">
            <a:extLst>
              <a:ext uri="{FF2B5EF4-FFF2-40B4-BE49-F238E27FC236}">
                <a16:creationId xmlns:a16="http://schemas.microsoft.com/office/drawing/2014/main" id="{B89EE9EC-2EF9-0B43-8F84-A986D0E39338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  <p:sp>
        <p:nvSpPr>
          <p:cNvPr id="289" name="I Innstillinger går du til Bilde og setter Grunnoppløsning til 1920x1080"/>
          <p:cNvSpPr txBox="1">
            <a:spLocks noGrp="1"/>
          </p:cNvSpPr>
          <p:nvPr>
            <p:ph type="body" idx="1"/>
          </p:nvPr>
        </p:nvSpPr>
        <p:spPr>
          <a:xfrm>
            <a:off x="7488820" y="1180562"/>
            <a:ext cx="3858630" cy="5042438"/>
          </a:xfrm>
          <a:prstGeom prst="rect">
            <a:avLst/>
          </a:prstGeom>
        </p:spPr>
        <p:txBody>
          <a:bodyPr vert="horz" lIns="45720" tIns="45720" rIns="45720" bIns="45720" rtlCol="0" anchor="t">
            <a:normAutofit/>
          </a:bodyPr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GB" sz="3500"/>
              <a:t>I </a:t>
            </a:r>
            <a:r>
              <a:rPr lang="en-GB" sz="3500" err="1"/>
              <a:t>Innstillinger</a:t>
            </a:r>
            <a:r>
              <a:rPr lang="en-GB" sz="3500"/>
              <a:t> </a:t>
            </a:r>
            <a:r>
              <a:rPr lang="en-GB" sz="3500" err="1"/>
              <a:t>går</a:t>
            </a:r>
            <a:r>
              <a:rPr lang="en-GB" sz="3500"/>
              <a:t> du </a:t>
            </a:r>
            <a:r>
              <a:rPr lang="en-GB" sz="3500" err="1"/>
              <a:t>til</a:t>
            </a:r>
            <a:r>
              <a:rPr lang="en-GB" sz="3500"/>
              <a:t> Bilde </a:t>
            </a:r>
            <a:r>
              <a:rPr lang="en-GB" sz="3500" err="1"/>
              <a:t>og</a:t>
            </a:r>
            <a:r>
              <a:rPr lang="en-GB" sz="3500"/>
              <a:t> setter </a:t>
            </a:r>
            <a:r>
              <a:rPr lang="en-GB" sz="3500" err="1"/>
              <a:t>Grunnoppløsning</a:t>
            </a:r>
            <a:r>
              <a:rPr lang="en-GB" sz="3500"/>
              <a:t> </a:t>
            </a:r>
            <a:r>
              <a:rPr lang="en-GB" sz="3500" err="1"/>
              <a:t>til</a:t>
            </a:r>
            <a:r>
              <a:rPr lang="en-GB" sz="3500"/>
              <a:t> 1920x1080</a:t>
            </a:r>
          </a:p>
        </p:txBody>
      </p:sp>
      <p:pic>
        <p:nvPicPr>
          <p:cNvPr id="290" name="Skjermbilde 2019-03-21 kl. 14.20.42.png" descr="Skjermbilde 2019-03-21 kl. 14.20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69" y="843269"/>
            <a:ext cx="6940551" cy="560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Rektangel Rektangel" descr="Rektangel Rektangel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70206" y="1384446"/>
            <a:ext cx="4969635" cy="260704"/>
          </a:xfrm>
          <a:prstGeom prst="rect">
            <a:avLst/>
          </a:prstGeom>
        </p:spPr>
      </p:pic>
      <p:pic>
        <p:nvPicPr>
          <p:cNvPr id="293" name="Rektangel Rektangel" descr="Rektangel Rektange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39936" y="2614988"/>
            <a:ext cx="1003723" cy="45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48821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2. Sett opp en Scene i OBS med ønskede Kilder"/>
          <p:cNvSpPr txBox="1"/>
          <p:nvPr/>
        </p:nvSpPr>
        <p:spPr>
          <a:xfrm>
            <a:off x="714797" y="2266950"/>
            <a:ext cx="1076240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algn="l">
              <a:defRPr sz="11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5600"/>
              <a:t>2. Sett opp en Scene i OBS med ønskede Kilder</a:t>
            </a:r>
          </a:p>
        </p:txBody>
      </p:sp>
      <p:sp>
        <p:nvSpPr>
          <p:cNvPr id="3" name="Nivå 2">
            <a:extLst>
              <a:ext uri="{FF2B5EF4-FFF2-40B4-BE49-F238E27FC236}">
                <a16:creationId xmlns:a16="http://schemas.microsoft.com/office/drawing/2014/main" id="{6702B8FC-637D-1B46-833C-AB7D6914B591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15263959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Skjermbilde 2019-03-21 kl. 13.43.54.png" descr="Skjermbilde 2019-03-21 kl. 13.43.54.png"/>
          <p:cNvPicPr>
            <a:picLocks noChangeAspect="1"/>
          </p:cNvPicPr>
          <p:nvPr/>
        </p:nvPicPr>
        <p:blipFill>
          <a:blip r:embed="rId2"/>
          <a:srcRect l="515" r="515"/>
          <a:stretch>
            <a:fillRect/>
          </a:stretch>
        </p:blipFill>
        <p:spPr>
          <a:xfrm>
            <a:off x="4527112" y="848867"/>
            <a:ext cx="7455777" cy="5465066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En Scene er det du ønsker å ta opp og vil vises i skjermvinduet.…"/>
          <p:cNvSpPr txBox="1">
            <a:spLocks noGrp="1"/>
          </p:cNvSpPr>
          <p:nvPr>
            <p:ph type="body" idx="1"/>
          </p:nvPr>
        </p:nvSpPr>
        <p:spPr>
          <a:xfrm>
            <a:off x="844550" y="1180562"/>
            <a:ext cx="3682562" cy="2248438"/>
          </a:xfrm>
          <a:prstGeom prst="rect">
            <a:avLst/>
          </a:prstGeom>
        </p:spPr>
        <p:txBody>
          <a:bodyPr vert="horz" lIns="45720" tIns="45720" rIns="45720" bIns="45720" rtlCol="0" anchor="t">
            <a:normAutofit fontScale="55000" lnSpcReduction="20000"/>
          </a:bodyPr>
          <a:lstStyle/>
          <a:p>
            <a:pPr marL="196596" indent="-196596" defTabSz="786384">
              <a:spcBef>
                <a:spcPts val="850"/>
              </a:spcBef>
              <a:buSzPct val="100000"/>
              <a:buFont typeface="Arial"/>
              <a:defRPr sz="4816">
                <a:latin typeface="Calibri"/>
                <a:ea typeface="Calibri"/>
                <a:cs typeface="Calibri"/>
                <a:sym typeface="Calibri"/>
              </a:defRPr>
            </a:pPr>
            <a:r>
              <a:rPr lang="en-GB" err="1"/>
              <a:t>En</a:t>
            </a:r>
            <a:r>
              <a:t> Scene er det du </a:t>
            </a:r>
            <a:r>
              <a:rPr lang="en-GB" err="1"/>
              <a:t>ønsker</a:t>
            </a:r>
            <a:r>
              <a:t> </a:t>
            </a:r>
            <a:r>
              <a:rPr lang="en-GB" err="1"/>
              <a:t>å</a:t>
            </a:r>
            <a:r>
              <a:t> ta </a:t>
            </a:r>
            <a:r>
              <a:rPr lang="en-GB" err="1"/>
              <a:t>opp</a:t>
            </a:r>
            <a:r>
              <a:t> </a:t>
            </a:r>
            <a:r>
              <a:rPr lang="en-GB" err="1"/>
              <a:t>og</a:t>
            </a:r>
            <a:r>
              <a:t> </a:t>
            </a:r>
            <a:r>
              <a:rPr lang="en-GB" err="1"/>
              <a:t>vil</a:t>
            </a:r>
            <a:r>
              <a:t> vises </a:t>
            </a:r>
            <a:r>
              <a:rPr lang="en-GB" err="1"/>
              <a:t>i</a:t>
            </a:r>
            <a:r>
              <a:t> </a:t>
            </a:r>
            <a:r>
              <a:rPr lang="en-GB" err="1"/>
              <a:t>skjermvinduet</a:t>
            </a:r>
            <a:r>
              <a:t>.</a:t>
            </a:r>
          </a:p>
          <a:p>
            <a:pPr marL="196596" indent="-196596" defTabSz="786384">
              <a:spcBef>
                <a:spcPts val="850"/>
              </a:spcBef>
              <a:buSzPct val="100000"/>
              <a:buFont typeface="Arial"/>
              <a:defRPr sz="4816">
                <a:latin typeface="Calibri"/>
                <a:ea typeface="Calibri"/>
                <a:cs typeface="Calibri"/>
                <a:sym typeface="Calibri"/>
              </a:defRPr>
            </a:pPr>
            <a:r>
              <a:t>For </a:t>
            </a:r>
            <a:r>
              <a:rPr lang="en-GB" err="1"/>
              <a:t>å</a:t>
            </a:r>
            <a:r>
              <a:t> </a:t>
            </a:r>
            <a:r>
              <a:rPr lang="en-GB" err="1"/>
              <a:t>lage</a:t>
            </a:r>
            <a:r>
              <a:t> </a:t>
            </a:r>
            <a:r>
              <a:rPr lang="en-GB" err="1"/>
              <a:t>en</a:t>
            </a:r>
            <a:r>
              <a:t> </a:t>
            </a:r>
            <a:r>
              <a:rPr lang="en-GB" err="1"/>
              <a:t>ny</a:t>
            </a:r>
            <a:r>
              <a:t> scene </a:t>
            </a:r>
            <a:r>
              <a:rPr lang="en-GB" err="1"/>
              <a:t>trykker</a:t>
            </a:r>
            <a:r>
              <a:t> man </a:t>
            </a:r>
            <a:r>
              <a:rPr lang="en-GB" err="1"/>
              <a:t>pluss-knappen</a:t>
            </a:r>
            <a:r>
              <a:t>.</a:t>
            </a:r>
          </a:p>
        </p:txBody>
      </p:sp>
      <p:pic>
        <p:nvPicPr>
          <p:cNvPr id="300" name="Skjermbilde 2019-03-21 kl. 13.31.37.png" descr="Skjermbilde 2019-03-21 kl. 13.31.37.png"/>
          <p:cNvPicPr>
            <a:picLocks noChangeAspect="1"/>
          </p:cNvPicPr>
          <p:nvPr/>
        </p:nvPicPr>
        <p:blipFill>
          <a:blip r:embed="rId3"/>
          <a:srcRect l="4674" t="69933" r="76084" b="11756"/>
          <a:stretch>
            <a:fillRect/>
          </a:stretch>
        </p:blipFill>
        <p:spPr>
          <a:xfrm>
            <a:off x="950937" y="3735239"/>
            <a:ext cx="3140935" cy="2190861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Forbindelseslinje"/>
          <p:cNvSpPr/>
          <p:nvPr/>
        </p:nvSpPr>
        <p:spPr>
          <a:xfrm>
            <a:off x="4091806" y="4868515"/>
            <a:ext cx="758472" cy="132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4009" y="10251"/>
                  <a:pt x="6809" y="17451"/>
                  <a:pt x="0" y="21600"/>
                </a:cubicBezTo>
              </a:path>
            </a:pathLst>
          </a:custGeom>
          <a:ln w="762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 sz="900"/>
          </a:p>
        </p:txBody>
      </p:sp>
      <p:pic>
        <p:nvPicPr>
          <p:cNvPr id="302" name="Oval Oval" descr="Oval 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03791" y="5410190"/>
            <a:ext cx="642234" cy="597050"/>
          </a:xfrm>
          <a:prstGeom prst="rect">
            <a:avLst/>
          </a:prstGeom>
        </p:spPr>
      </p:pic>
      <p:sp>
        <p:nvSpPr>
          <p:cNvPr id="7" name="Nivå 2">
            <a:extLst>
              <a:ext uri="{FF2B5EF4-FFF2-40B4-BE49-F238E27FC236}">
                <a16:creationId xmlns:a16="http://schemas.microsoft.com/office/drawing/2014/main" id="{677EEA05-0A50-3546-8FBC-A304A58B0EE3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18521363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0" animBg="1" advAuto="0"/>
      <p:bldP spid="302" grpId="0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Skjermbilde 2019-03-21 kl. 13.43.54.png" descr="Skjermbilde 2019-03-21 kl. 13.43.54.png"/>
          <p:cNvPicPr>
            <a:picLocks noChangeAspect="1"/>
          </p:cNvPicPr>
          <p:nvPr/>
        </p:nvPicPr>
        <p:blipFill>
          <a:blip r:embed="rId2"/>
          <a:srcRect l="515" r="515"/>
          <a:stretch>
            <a:fillRect/>
          </a:stretch>
        </p:blipFill>
        <p:spPr>
          <a:xfrm>
            <a:off x="4527112" y="848867"/>
            <a:ext cx="7455777" cy="5465066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For en Scene setter du opp de Kilder du ønsker skal taes opp.…"/>
          <p:cNvSpPr txBox="1">
            <a:spLocks noGrp="1"/>
          </p:cNvSpPr>
          <p:nvPr>
            <p:ph type="body" idx="1"/>
          </p:nvPr>
        </p:nvSpPr>
        <p:spPr>
          <a:xfrm>
            <a:off x="950936" y="1180562"/>
            <a:ext cx="3366421" cy="2473537"/>
          </a:xfrm>
          <a:prstGeom prst="rect">
            <a:avLst/>
          </a:prstGeom>
        </p:spPr>
        <p:txBody>
          <a:bodyPr vert="horz" lIns="45720" tIns="45720" rIns="45720" bIns="45720" rtlCol="0" anchor="t">
            <a:normAutofit fontScale="47500" lnSpcReduction="20000"/>
          </a:bodyPr>
          <a:lstStyle/>
          <a:p>
            <a:pPr marL="224028" indent="-224028" defTabSz="896112">
              <a:spcBef>
                <a:spcPts val="950"/>
              </a:spcBef>
              <a:buSzPct val="100000"/>
              <a:buFont typeface="Arial"/>
              <a:defRPr sz="5488">
                <a:latin typeface="Calibri"/>
                <a:ea typeface="Calibri"/>
                <a:cs typeface="Calibri"/>
                <a:sym typeface="Calibri"/>
              </a:defRPr>
            </a:pPr>
            <a:r>
              <a:t>For </a:t>
            </a:r>
            <a:r>
              <a:rPr lang="en-GB" err="1"/>
              <a:t>en</a:t>
            </a:r>
            <a:r>
              <a:t> Scene setter du </a:t>
            </a:r>
            <a:r>
              <a:rPr lang="en-GB" err="1"/>
              <a:t>opp</a:t>
            </a:r>
            <a:r>
              <a:t> de </a:t>
            </a:r>
            <a:r>
              <a:rPr lang="en-GB" err="1"/>
              <a:t>Kilder</a:t>
            </a:r>
            <a:r>
              <a:t> du </a:t>
            </a:r>
            <a:r>
              <a:rPr lang="en-GB" err="1"/>
              <a:t>ønsker</a:t>
            </a:r>
            <a:r>
              <a:t> </a:t>
            </a:r>
            <a:r>
              <a:rPr lang="en-GB" err="1"/>
              <a:t>skal</a:t>
            </a:r>
            <a:r>
              <a:t> </a:t>
            </a:r>
            <a:r>
              <a:rPr lang="en-GB" err="1"/>
              <a:t>taes</a:t>
            </a:r>
            <a:r>
              <a:t> opp.</a:t>
            </a:r>
          </a:p>
          <a:p>
            <a:pPr marL="224028" indent="-224028" defTabSz="896112">
              <a:spcBef>
                <a:spcPts val="950"/>
              </a:spcBef>
              <a:buSzPct val="100000"/>
              <a:buFont typeface="Arial"/>
              <a:defRPr sz="5488">
                <a:latin typeface="Calibri"/>
                <a:ea typeface="Calibri"/>
                <a:cs typeface="Calibri"/>
                <a:sym typeface="Calibri"/>
              </a:defRPr>
            </a:pPr>
            <a:r>
              <a:rPr lang="en-GB" err="1"/>
              <a:t>Trykk</a:t>
            </a:r>
            <a:r>
              <a:t> </a:t>
            </a:r>
            <a:r>
              <a:rPr lang="en-GB" err="1"/>
              <a:t>på</a:t>
            </a:r>
            <a:r>
              <a:t> </a:t>
            </a:r>
            <a:r>
              <a:rPr lang="en-GB" err="1"/>
              <a:t>pluss-knappen</a:t>
            </a:r>
            <a:r>
              <a:t> for </a:t>
            </a:r>
            <a:r>
              <a:rPr lang="en-GB" err="1"/>
              <a:t>å</a:t>
            </a:r>
            <a:r>
              <a:t> </a:t>
            </a:r>
            <a:r>
              <a:rPr lang="en-GB" err="1"/>
              <a:t>legge</a:t>
            </a:r>
            <a:r>
              <a:t> </a:t>
            </a:r>
            <a:r>
              <a:rPr lang="en-GB" err="1"/>
              <a:t>til</a:t>
            </a:r>
            <a:r>
              <a:t> </a:t>
            </a:r>
            <a:r>
              <a:rPr lang="en-GB" err="1"/>
              <a:t>en</a:t>
            </a:r>
            <a:r>
              <a:t> </a:t>
            </a:r>
            <a:r>
              <a:rPr lang="en-GB" err="1"/>
              <a:t>kilde</a:t>
            </a:r>
            <a:r>
              <a:t>.</a:t>
            </a:r>
          </a:p>
        </p:txBody>
      </p:sp>
      <p:pic>
        <p:nvPicPr>
          <p:cNvPr id="308" name="Skjermbilde 2019-03-21 kl. 13.43.54.png" descr="Skjermbilde 2019-03-21 kl. 13.43.54.png"/>
          <p:cNvPicPr>
            <a:picLocks noChangeAspect="1"/>
          </p:cNvPicPr>
          <p:nvPr/>
        </p:nvPicPr>
        <p:blipFill>
          <a:blip r:embed="rId2"/>
          <a:srcRect l="23909" t="69726" r="57090" b="12005"/>
          <a:stretch>
            <a:fillRect/>
          </a:stretch>
        </p:blipFill>
        <p:spPr>
          <a:xfrm>
            <a:off x="950937" y="3735239"/>
            <a:ext cx="3140935" cy="219086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Forbindelseslinje"/>
          <p:cNvSpPr/>
          <p:nvPr/>
        </p:nvSpPr>
        <p:spPr>
          <a:xfrm>
            <a:off x="4091802" y="5618343"/>
            <a:ext cx="2274805" cy="159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108" extrusionOk="0">
                <a:moveTo>
                  <a:pt x="21600" y="0"/>
                </a:moveTo>
                <a:cubicBezTo>
                  <a:pt x="12982" y="17556"/>
                  <a:pt x="5782" y="21600"/>
                  <a:pt x="0" y="12133"/>
                </a:cubicBezTo>
              </a:path>
            </a:pathLst>
          </a:custGeom>
          <a:ln w="762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 sz="900"/>
          </a:p>
        </p:txBody>
      </p:sp>
      <p:pic>
        <p:nvPicPr>
          <p:cNvPr id="310" name="Oval Oval" descr="Oval Oval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03791" y="5410190"/>
            <a:ext cx="642234" cy="597050"/>
          </a:xfrm>
          <a:prstGeom prst="rect">
            <a:avLst/>
          </a:prstGeom>
        </p:spPr>
      </p:pic>
      <p:sp>
        <p:nvSpPr>
          <p:cNvPr id="7" name="Nivå 2">
            <a:extLst>
              <a:ext uri="{FF2B5EF4-FFF2-40B4-BE49-F238E27FC236}">
                <a16:creationId xmlns:a16="http://schemas.microsoft.com/office/drawing/2014/main" id="{B4C7CAEB-D041-A94A-9678-54B08EF5B617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94727230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 animBg="1" advAuto="0"/>
      <p:bldP spid="310" grpId="0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Her får du en rekke forskjellige Kilder du kan legge til:…"/>
          <p:cNvSpPr txBox="1">
            <a:spLocks noGrp="1"/>
          </p:cNvSpPr>
          <p:nvPr>
            <p:ph type="body" idx="1"/>
          </p:nvPr>
        </p:nvSpPr>
        <p:spPr>
          <a:xfrm>
            <a:off x="844550" y="1481559"/>
            <a:ext cx="6250960" cy="4741441"/>
          </a:xfrm>
          <a:prstGeom prst="rect">
            <a:avLst/>
          </a:prstGeom>
        </p:spPr>
        <p:txBody>
          <a:bodyPr vert="horz" lIns="45720" tIns="45720" rIns="45720" bIns="45720" rtlCol="0" anchor="t">
            <a:normAutofit fontScale="55000" lnSpcReduction="20000"/>
          </a:bodyPr>
          <a:lstStyle/>
          <a:p>
            <a:pPr marL="219456" indent="-219456" defTabSz="877824">
              <a:spcBef>
                <a:spcPts val="950"/>
              </a:spcBef>
              <a:buSzPct val="100000"/>
              <a:buFont typeface="Arial"/>
              <a:defRPr sz="5376">
                <a:latin typeface="Calibri"/>
                <a:ea typeface="Calibri"/>
                <a:cs typeface="Calibri"/>
                <a:sym typeface="Calibri"/>
              </a:defRPr>
            </a:pPr>
            <a:r>
              <a:t>Her </a:t>
            </a:r>
            <a:r>
              <a:rPr lang="en-GB" err="1"/>
              <a:t>får</a:t>
            </a:r>
            <a:r>
              <a:t> du </a:t>
            </a:r>
            <a:r>
              <a:rPr lang="en-GB" err="1"/>
              <a:t>en</a:t>
            </a:r>
            <a:r>
              <a:t> </a:t>
            </a:r>
            <a:r>
              <a:rPr lang="en-GB" err="1"/>
              <a:t>rekke</a:t>
            </a:r>
            <a:r>
              <a:t> </a:t>
            </a:r>
            <a:r>
              <a:rPr lang="en-GB" err="1"/>
              <a:t>forskjellige</a:t>
            </a:r>
            <a:r>
              <a:t> </a:t>
            </a:r>
            <a:r>
              <a:rPr lang="en-GB" err="1"/>
              <a:t>Kilder</a:t>
            </a:r>
            <a:r>
              <a:t> du </a:t>
            </a:r>
            <a:r>
              <a:rPr lang="en-GB" err="1"/>
              <a:t>kan</a:t>
            </a:r>
            <a:r>
              <a:t> </a:t>
            </a:r>
            <a:r>
              <a:rPr lang="en-GB" err="1"/>
              <a:t>legge</a:t>
            </a:r>
            <a:r>
              <a:t> </a:t>
            </a:r>
            <a:r>
              <a:rPr lang="en-GB" err="1"/>
              <a:t>til</a:t>
            </a:r>
            <a:r>
              <a:t>:</a:t>
            </a:r>
          </a:p>
          <a:p>
            <a:pPr marL="219456" indent="-219456" defTabSz="877824">
              <a:spcBef>
                <a:spcPts val="950"/>
              </a:spcBef>
              <a:buSzPct val="100000"/>
              <a:buFont typeface="Arial"/>
              <a:defRPr sz="5376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219456" indent="-219456" defTabSz="877824">
              <a:spcBef>
                <a:spcPts val="950"/>
              </a:spcBef>
              <a:buSzPct val="100000"/>
              <a:buFont typeface="Arial"/>
              <a:defRPr sz="5376">
                <a:latin typeface="Calibri"/>
                <a:ea typeface="Calibri"/>
                <a:cs typeface="Calibri"/>
                <a:sym typeface="Calibri"/>
              </a:defRPr>
            </a:pPr>
            <a:r>
              <a:rPr lang="en-GB" err="1"/>
              <a:t>Trykk</a:t>
            </a:r>
            <a:r>
              <a:t> </a:t>
            </a:r>
            <a:r>
              <a:rPr lang="en-GB" err="1"/>
              <a:t>Skjermopptak</a:t>
            </a:r>
            <a:r>
              <a:t> </a:t>
            </a:r>
            <a:r>
              <a:rPr lang="en-GB" err="1"/>
              <a:t>og</a:t>
            </a:r>
            <a:r>
              <a:t> </a:t>
            </a:r>
            <a:r>
              <a:rPr lang="en-GB" err="1"/>
              <a:t>velg</a:t>
            </a:r>
            <a:r>
              <a:t> </a:t>
            </a:r>
            <a:r>
              <a:rPr lang="en-GB" err="1"/>
              <a:t>en</a:t>
            </a:r>
            <a:r>
              <a:t> </a:t>
            </a:r>
            <a:r>
              <a:rPr lang="en-GB" err="1"/>
              <a:t>skjerm</a:t>
            </a:r>
            <a:r>
              <a:t> for </a:t>
            </a:r>
            <a:r>
              <a:rPr lang="en-GB" err="1"/>
              <a:t>å</a:t>
            </a:r>
            <a:r>
              <a:t> ta </a:t>
            </a:r>
            <a:r>
              <a:rPr lang="en-GB" err="1"/>
              <a:t>opptak</a:t>
            </a:r>
            <a:r>
              <a:t> av hele </a:t>
            </a:r>
            <a:r>
              <a:rPr lang="en-GB" err="1"/>
              <a:t>skjermen</a:t>
            </a:r>
            <a:r>
              <a:t>.</a:t>
            </a:r>
          </a:p>
          <a:p>
            <a:pPr marL="219456" indent="-219456" defTabSz="877824">
              <a:spcBef>
                <a:spcPts val="950"/>
              </a:spcBef>
              <a:buSzPct val="100000"/>
              <a:buFont typeface="Arial"/>
              <a:defRPr sz="5376">
                <a:latin typeface="Calibri"/>
                <a:ea typeface="Calibri"/>
                <a:cs typeface="Calibri"/>
                <a:sym typeface="Calibri"/>
              </a:defRPr>
            </a:pPr>
            <a:r>
              <a:rPr lang="en-GB" err="1"/>
              <a:t>Trykk</a:t>
            </a:r>
            <a:r>
              <a:t> </a:t>
            </a:r>
            <a:r>
              <a:rPr lang="en-GB" err="1"/>
              <a:t>Videoopptaksenhet</a:t>
            </a:r>
            <a:r>
              <a:t> </a:t>
            </a:r>
            <a:r>
              <a:rPr lang="en-GB" err="1"/>
              <a:t>og</a:t>
            </a:r>
            <a:r>
              <a:t> </a:t>
            </a:r>
            <a:r>
              <a:rPr lang="en-GB" err="1"/>
              <a:t>velg</a:t>
            </a:r>
            <a:r>
              <a:t> web-</a:t>
            </a:r>
            <a:r>
              <a:rPr lang="en-GB" err="1"/>
              <a:t>kamera</a:t>
            </a:r>
            <a:r>
              <a:t> for </a:t>
            </a:r>
            <a:r>
              <a:rPr lang="en-GB" err="1"/>
              <a:t>å</a:t>
            </a:r>
            <a:r>
              <a:t> ta </a:t>
            </a:r>
            <a:r>
              <a:rPr lang="en-GB" err="1"/>
              <a:t>opp</a:t>
            </a:r>
            <a:r>
              <a:t> </a:t>
            </a:r>
            <a:r>
              <a:rPr lang="en-GB" err="1"/>
              <a:t>bilde</a:t>
            </a:r>
            <a:r>
              <a:t> av deg </a:t>
            </a:r>
            <a:r>
              <a:rPr lang="en-GB" err="1"/>
              <a:t>selv</a:t>
            </a:r>
            <a:r>
              <a:t>.</a:t>
            </a:r>
          </a:p>
          <a:p>
            <a:pPr marL="219456" indent="-219456" defTabSz="877824">
              <a:spcBef>
                <a:spcPts val="950"/>
              </a:spcBef>
              <a:buSzPct val="100000"/>
              <a:buFont typeface="Arial"/>
              <a:defRPr sz="5376">
                <a:latin typeface="Calibri"/>
                <a:ea typeface="Calibri"/>
                <a:cs typeface="Calibri"/>
                <a:sym typeface="Calibri"/>
              </a:defRPr>
            </a:pPr>
            <a:r>
              <a:rPr lang="en-GB" err="1"/>
              <a:t>Trykk</a:t>
            </a:r>
            <a:r>
              <a:t> </a:t>
            </a:r>
            <a:r>
              <a:rPr lang="en-GB" err="1"/>
              <a:t>Vinduopptak</a:t>
            </a:r>
            <a:r>
              <a:t> for </a:t>
            </a:r>
            <a:r>
              <a:rPr lang="en-GB" err="1"/>
              <a:t>å</a:t>
            </a:r>
            <a:r>
              <a:t> ta </a:t>
            </a:r>
            <a:r>
              <a:rPr lang="en-GB" err="1"/>
              <a:t>opp</a:t>
            </a:r>
            <a:r>
              <a:t> </a:t>
            </a:r>
            <a:r>
              <a:rPr lang="en-GB" err="1"/>
              <a:t>kun</a:t>
            </a:r>
            <a:r>
              <a:t> et </a:t>
            </a:r>
            <a:r>
              <a:rPr lang="en-GB" err="1"/>
              <a:t>gitt</a:t>
            </a:r>
            <a:r>
              <a:t> </a:t>
            </a:r>
            <a:r>
              <a:rPr lang="en-GB" err="1"/>
              <a:t>vindu</a:t>
            </a:r>
            <a:r>
              <a:t>.</a:t>
            </a:r>
          </a:p>
        </p:txBody>
      </p:sp>
      <p:pic>
        <p:nvPicPr>
          <p:cNvPr id="315" name="Skjermbilde 2019-03-21 kl. 13.43.54.png" descr="Skjermbilde 2019-03-21 kl. 13.43.54.png"/>
          <p:cNvPicPr>
            <a:picLocks noChangeAspect="1"/>
          </p:cNvPicPr>
          <p:nvPr/>
        </p:nvPicPr>
        <p:blipFill>
          <a:blip r:embed="rId2"/>
          <a:srcRect l="23909" t="69726" r="57090" b="12005"/>
          <a:stretch>
            <a:fillRect/>
          </a:stretch>
        </p:blipFill>
        <p:spPr>
          <a:xfrm>
            <a:off x="7822435" y="481132"/>
            <a:ext cx="3140935" cy="2190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Skjermbilde 2019-03-21 kl. 13.37.50.png" descr="Skjermbilde 2019-03-21 kl. 13.37.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033" y="2197394"/>
            <a:ext cx="2394727" cy="417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Rektangel Rektangel" descr="Rektangel Rektange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159697" y="4351959"/>
            <a:ext cx="1330540" cy="294064"/>
          </a:xfrm>
          <a:prstGeom prst="rect">
            <a:avLst/>
          </a:prstGeom>
        </p:spPr>
      </p:pic>
      <p:pic>
        <p:nvPicPr>
          <p:cNvPr id="319" name="Rektangel Rektangel" descr="Rektangel Rektangel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159697" y="5205988"/>
            <a:ext cx="1598460" cy="294064"/>
          </a:xfrm>
          <a:prstGeom prst="rect">
            <a:avLst/>
          </a:prstGeom>
        </p:spPr>
      </p:pic>
      <p:pic>
        <p:nvPicPr>
          <p:cNvPr id="321" name="Rektangel Rektangel" descr="Rektangel Rektangel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159697" y="5451398"/>
            <a:ext cx="1598460" cy="294064"/>
          </a:xfrm>
          <a:prstGeom prst="rect">
            <a:avLst/>
          </a:prstGeom>
        </p:spPr>
      </p:pic>
      <p:sp>
        <p:nvSpPr>
          <p:cNvPr id="8" name="Nivå 2">
            <a:extLst>
              <a:ext uri="{FF2B5EF4-FFF2-40B4-BE49-F238E27FC236}">
                <a16:creationId xmlns:a16="http://schemas.microsoft.com/office/drawing/2014/main" id="{DEEDB497-C247-1C48-B163-637F1BD64024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221343762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kjermbilde 2019-03-21 kl. 13.31.37.png" descr="Skjermbilde 2019-03-21 kl. 13.31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112" y="848867"/>
            <a:ext cx="7455777" cy="5465066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I dette eksempelet er Videoopptaksenhet (web-kamera) og Skjermopptak valgt lagt til i en Scene.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3682562" cy="4648200"/>
          </a:xfrm>
          <a:prstGeom prst="rect">
            <a:avLst/>
          </a:prstGeom>
        </p:spPr>
        <p:txBody>
          <a:bodyPr vert="horz" lIns="45720" tIns="45720" rIns="45720" bIns="45720" rtlCol="0" anchor="t">
            <a:normAutofit fontScale="55000" lnSpcReduction="20000"/>
          </a:bodyPr>
          <a:lstStyle/>
          <a:p>
            <a:pPr marL="228600" indent="-228600">
              <a:spcBef>
                <a:spcPts val="1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r>
              <a:t>I </a:t>
            </a:r>
            <a:r>
              <a:rPr lang="en-GB" err="1"/>
              <a:t>dette</a:t>
            </a:r>
            <a:r>
              <a:t> </a:t>
            </a:r>
            <a:r>
              <a:rPr lang="en-GB" err="1"/>
              <a:t>eksempelet</a:t>
            </a:r>
            <a:r>
              <a:t> er </a:t>
            </a:r>
            <a:r>
              <a:rPr lang="en-GB" err="1"/>
              <a:t>Videoopptaksenhet</a:t>
            </a:r>
            <a:br/>
            <a:r>
              <a:t>(web-</a:t>
            </a:r>
            <a:r>
              <a:rPr lang="en-GB" err="1"/>
              <a:t>kamera</a:t>
            </a:r>
            <a:r>
              <a:t>) </a:t>
            </a:r>
            <a:r>
              <a:rPr lang="en-GB" err="1"/>
              <a:t>og</a:t>
            </a:r>
            <a:r>
              <a:t> </a:t>
            </a:r>
            <a:r>
              <a:rPr lang="en-GB" err="1"/>
              <a:t>Skjermopptak</a:t>
            </a:r>
            <a:r>
              <a:t> </a:t>
            </a:r>
            <a:r>
              <a:rPr lang="en-GB" err="1"/>
              <a:t>valgt</a:t>
            </a:r>
            <a:r>
              <a:t> </a:t>
            </a:r>
            <a:r>
              <a:rPr lang="en-GB" err="1"/>
              <a:t>lagt</a:t>
            </a:r>
            <a:r>
              <a:t> </a:t>
            </a:r>
            <a:r>
              <a:rPr lang="en-GB" err="1"/>
              <a:t>til</a:t>
            </a:r>
            <a:r>
              <a:t> </a:t>
            </a:r>
            <a:r>
              <a:rPr lang="en-GB" err="1"/>
              <a:t>i</a:t>
            </a:r>
            <a:r>
              <a:t> </a:t>
            </a:r>
            <a:r>
              <a:rPr lang="en-GB" err="1"/>
              <a:t>en</a:t>
            </a:r>
            <a:r>
              <a:t> Scene.</a:t>
            </a:r>
          </a:p>
          <a:p>
            <a:pPr marL="228600" indent="-228600">
              <a:spcBef>
                <a:spcPts val="1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r>
              <a:t>Marker </a:t>
            </a:r>
            <a:r>
              <a:rPr lang="en-GB" err="1"/>
              <a:t>kilden</a:t>
            </a:r>
            <a:r>
              <a:t>, </a:t>
            </a:r>
            <a:r>
              <a:rPr lang="en-GB" err="1"/>
              <a:t>dra</a:t>
            </a:r>
            <a:r>
              <a:t>, </a:t>
            </a:r>
            <a:r>
              <a:rPr lang="en-GB" err="1"/>
              <a:t>flytt</a:t>
            </a:r>
            <a:r>
              <a:t> </a:t>
            </a:r>
            <a:r>
              <a:rPr lang="en-GB" err="1"/>
              <a:t>og</a:t>
            </a:r>
            <a:r>
              <a:t> </a:t>
            </a:r>
            <a:r>
              <a:rPr lang="en-GB" err="1"/>
              <a:t>skaler</a:t>
            </a:r>
            <a:r>
              <a:t> for </a:t>
            </a:r>
            <a:r>
              <a:rPr lang="en-GB" err="1"/>
              <a:t>å</a:t>
            </a:r>
            <a:r>
              <a:t> </a:t>
            </a:r>
            <a:r>
              <a:rPr lang="en-GB" err="1"/>
              <a:t>plassere</a:t>
            </a:r>
            <a:r>
              <a:t> </a:t>
            </a:r>
            <a:r>
              <a:rPr lang="en-GB" err="1"/>
              <a:t>bildene</a:t>
            </a:r>
            <a:r>
              <a:t> der du </a:t>
            </a:r>
            <a:r>
              <a:rPr lang="en-GB" err="1"/>
              <a:t>ønsker</a:t>
            </a:r>
            <a:r>
              <a:t>.</a:t>
            </a:r>
          </a:p>
        </p:txBody>
      </p:sp>
      <p:sp>
        <p:nvSpPr>
          <p:cNvPr id="4" name="Nivå 2">
            <a:extLst>
              <a:ext uri="{FF2B5EF4-FFF2-40B4-BE49-F238E27FC236}">
                <a16:creationId xmlns:a16="http://schemas.microsoft.com/office/drawing/2014/main" id="{CB19DE70-1BF6-7944-909D-A30EC9D31FEC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667685868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ips: for å enkelt skalere en kilde for å tilpasse skjermen.…"/>
          <p:cNvSpPr txBox="1">
            <a:spLocks noGrp="1"/>
          </p:cNvSpPr>
          <p:nvPr>
            <p:ph type="body" idx="1"/>
          </p:nvPr>
        </p:nvSpPr>
        <p:spPr>
          <a:xfrm>
            <a:off x="844550" y="1180562"/>
            <a:ext cx="3831622" cy="5042438"/>
          </a:xfrm>
          <a:prstGeom prst="rect">
            <a:avLst/>
          </a:prstGeom>
        </p:spPr>
        <p:txBody>
          <a:bodyPr vert="horz" lIns="45720" tIns="45720" rIns="45720" bIns="45720" rtlCol="0" anchor="t">
            <a:normAutofit fontScale="70000" lnSpcReduction="20000"/>
          </a:bodyPr>
          <a:lstStyle/>
          <a:p>
            <a:pPr marL="228600" indent="-228600">
              <a:spcBef>
                <a:spcPts val="1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r>
              <a:t>Tips: for </a:t>
            </a:r>
            <a:r>
              <a:rPr lang="en-GB" err="1"/>
              <a:t>å</a:t>
            </a:r>
            <a:r>
              <a:t> </a:t>
            </a:r>
            <a:r>
              <a:rPr lang="en-GB" err="1"/>
              <a:t>enkelt</a:t>
            </a:r>
            <a:r>
              <a:t> </a:t>
            </a:r>
            <a:r>
              <a:rPr lang="en-GB" err="1"/>
              <a:t>skalere</a:t>
            </a:r>
            <a:r>
              <a:t> </a:t>
            </a:r>
            <a:r>
              <a:rPr lang="en-GB" err="1"/>
              <a:t>en</a:t>
            </a:r>
            <a:r>
              <a:t> </a:t>
            </a:r>
            <a:r>
              <a:rPr lang="en-GB" err="1"/>
              <a:t>kilde</a:t>
            </a:r>
            <a:r>
              <a:t> for </a:t>
            </a:r>
            <a:r>
              <a:rPr lang="en-GB" err="1"/>
              <a:t>å</a:t>
            </a:r>
            <a:r>
              <a:t> </a:t>
            </a:r>
            <a:r>
              <a:rPr lang="en-GB" err="1"/>
              <a:t>tilpasse</a:t>
            </a:r>
            <a:r>
              <a:t> </a:t>
            </a:r>
            <a:r>
              <a:rPr lang="en-GB" err="1"/>
              <a:t>skjermen</a:t>
            </a:r>
            <a:r>
              <a:t>.</a:t>
            </a:r>
          </a:p>
          <a:p>
            <a:pPr marL="228600" indent="-228600">
              <a:spcBef>
                <a:spcPts val="1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err="1"/>
              <a:t>Høyreklikk</a:t>
            </a:r>
            <a:r>
              <a:t> </a:t>
            </a:r>
            <a:r>
              <a:rPr lang="en-GB" err="1"/>
              <a:t>på</a:t>
            </a:r>
            <a:r>
              <a:t> </a:t>
            </a:r>
            <a:r>
              <a:rPr lang="en-GB" err="1"/>
              <a:t>kilde</a:t>
            </a:r>
            <a:br/>
            <a:r>
              <a:t>-&gt; Transformer</a:t>
            </a:r>
            <a:br/>
            <a:r>
              <a:t>-&gt; </a:t>
            </a:r>
            <a:r>
              <a:rPr lang="en-GB" err="1"/>
              <a:t>Tilpass</a:t>
            </a:r>
            <a:r>
              <a:t> </a:t>
            </a:r>
            <a:r>
              <a:rPr lang="en-GB" err="1"/>
              <a:t>Skjerm</a:t>
            </a:r>
            <a:endParaRPr/>
          </a:p>
        </p:txBody>
      </p:sp>
      <p:pic>
        <p:nvPicPr>
          <p:cNvPr id="328" name="Skjermbilde 2019-03-21 kl. 14.06.38.png" descr="Skjermbilde 2019-03-21 kl. 14.06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341" y="961653"/>
            <a:ext cx="6601523" cy="493469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Nivå 2">
            <a:extLst>
              <a:ext uri="{FF2B5EF4-FFF2-40B4-BE49-F238E27FC236}">
                <a16:creationId xmlns:a16="http://schemas.microsoft.com/office/drawing/2014/main" id="{D664B976-521F-8A44-8C1C-AA7B7F3D6810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022494600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3. Velg mikrofon og juster riktig lydnivå i Mikser"/>
          <p:cNvSpPr txBox="1"/>
          <p:nvPr/>
        </p:nvSpPr>
        <p:spPr>
          <a:xfrm>
            <a:off x="714797" y="2266950"/>
            <a:ext cx="1076240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algn="l">
              <a:defRPr sz="11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5600"/>
              <a:t>3. Velg mikrofon og juster riktig lydnivå i Mikser</a:t>
            </a:r>
          </a:p>
        </p:txBody>
      </p:sp>
      <p:sp>
        <p:nvSpPr>
          <p:cNvPr id="3" name="Nivå 2">
            <a:extLst>
              <a:ext uri="{FF2B5EF4-FFF2-40B4-BE49-F238E27FC236}">
                <a16:creationId xmlns:a16="http://schemas.microsoft.com/office/drawing/2014/main" id="{84A35485-F714-A149-B0C3-D09B401FC394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338351218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Skjermbilde 2019-03-21 kl. 13.31.37.png" descr="Skjermbilde 2019-03-21 kl. 13.31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112" y="848867"/>
            <a:ext cx="7455777" cy="5465066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I Mikseren ser du lydnivået på opptaket ditt.…"/>
          <p:cNvSpPr txBox="1">
            <a:spLocks noGrp="1"/>
          </p:cNvSpPr>
          <p:nvPr>
            <p:ph type="body" idx="1"/>
          </p:nvPr>
        </p:nvSpPr>
        <p:spPr>
          <a:xfrm>
            <a:off x="752354" y="1180562"/>
            <a:ext cx="3653184" cy="2407590"/>
          </a:xfrm>
          <a:prstGeom prst="rect">
            <a:avLst/>
          </a:prstGeom>
        </p:spPr>
        <p:txBody>
          <a:bodyPr vert="horz" lIns="45720" tIns="45720" rIns="45720" bIns="45720" rtlCol="0" anchor="t">
            <a:normAutofit fontScale="55000" lnSpcReduction="20000"/>
          </a:bodyPr>
          <a:lstStyle/>
          <a:p>
            <a:pPr marL="214884" indent="-214884" defTabSz="859536">
              <a:spcBef>
                <a:spcPts val="900"/>
              </a:spcBef>
              <a:buSzPct val="100000"/>
              <a:buFont typeface="Arial"/>
              <a:defRPr sz="5264">
                <a:latin typeface="Calibri"/>
                <a:ea typeface="Calibri"/>
                <a:cs typeface="Calibri"/>
                <a:sym typeface="Calibri"/>
              </a:defRPr>
            </a:pPr>
            <a:r>
              <a:t>I </a:t>
            </a:r>
            <a:r>
              <a:rPr lang="en-GB" err="1"/>
              <a:t>Mikseren</a:t>
            </a:r>
            <a:r>
              <a:t> ser du </a:t>
            </a:r>
            <a:r>
              <a:rPr lang="en-GB" err="1"/>
              <a:t>lydnivået</a:t>
            </a:r>
            <a:r>
              <a:t> </a:t>
            </a:r>
            <a:r>
              <a:rPr lang="en-GB" err="1"/>
              <a:t>på</a:t>
            </a:r>
            <a:r>
              <a:t> </a:t>
            </a:r>
            <a:r>
              <a:rPr lang="en-GB" err="1"/>
              <a:t>opptaket</a:t>
            </a:r>
            <a:r>
              <a:t> </a:t>
            </a:r>
            <a:r>
              <a:rPr lang="en-GB" err="1"/>
              <a:t>ditt</a:t>
            </a:r>
            <a:r>
              <a:t>.</a:t>
            </a:r>
          </a:p>
          <a:p>
            <a:pPr marL="214884" indent="-214884" defTabSz="859536">
              <a:spcBef>
                <a:spcPts val="900"/>
              </a:spcBef>
              <a:buSzPct val="100000"/>
              <a:buFont typeface="Arial"/>
              <a:defRPr sz="5264">
                <a:latin typeface="Calibri"/>
                <a:ea typeface="Calibri"/>
                <a:cs typeface="Calibri"/>
                <a:sym typeface="Calibri"/>
              </a:defRPr>
            </a:pPr>
            <a:r>
              <a:t>Du </a:t>
            </a:r>
            <a:r>
              <a:rPr lang="en-GB" err="1"/>
              <a:t>kan</a:t>
            </a:r>
            <a:r>
              <a:t> </a:t>
            </a:r>
            <a:r>
              <a:rPr lang="en-GB" err="1"/>
              <a:t>skifte</a:t>
            </a:r>
            <a:r>
              <a:t> </a:t>
            </a:r>
            <a:r>
              <a:rPr lang="en-GB" err="1"/>
              <a:t>lydkilde</a:t>
            </a:r>
            <a:r>
              <a:t> </a:t>
            </a:r>
            <a:r>
              <a:rPr lang="en-GB" err="1"/>
              <a:t>ved</a:t>
            </a:r>
            <a:r>
              <a:t> </a:t>
            </a:r>
            <a:r>
              <a:rPr lang="en-GB" err="1"/>
              <a:t>å</a:t>
            </a:r>
            <a:r>
              <a:t> </a:t>
            </a:r>
            <a:r>
              <a:rPr lang="en-GB" err="1"/>
              <a:t>trykke</a:t>
            </a:r>
            <a:r>
              <a:t> </a:t>
            </a:r>
            <a:r>
              <a:rPr lang="en-GB" err="1"/>
              <a:t>på</a:t>
            </a:r>
            <a:r>
              <a:t> </a:t>
            </a:r>
            <a:r>
              <a:rPr lang="en-GB" err="1"/>
              <a:t>tannhjulet</a:t>
            </a:r>
            <a:r>
              <a:t>.</a:t>
            </a:r>
          </a:p>
        </p:txBody>
      </p:sp>
      <p:pic>
        <p:nvPicPr>
          <p:cNvPr id="334" name="Skjermbilde 2019-03-21 kl. 13.43.54.png" descr="Skjermbilde 2019-03-21 kl. 13.43.54.png"/>
          <p:cNvPicPr>
            <a:picLocks noChangeAspect="1"/>
          </p:cNvPicPr>
          <p:nvPr/>
        </p:nvPicPr>
        <p:blipFill>
          <a:blip r:embed="rId3"/>
          <a:srcRect l="45404" t="69726" r="30907" b="12005"/>
          <a:stretch>
            <a:fillRect/>
          </a:stretch>
        </p:blipFill>
        <p:spPr>
          <a:xfrm>
            <a:off x="489565" y="3735239"/>
            <a:ext cx="3915973" cy="219086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Forbindelseslinje"/>
          <p:cNvSpPr/>
          <p:nvPr/>
        </p:nvSpPr>
        <p:spPr>
          <a:xfrm>
            <a:off x="4212919" y="5047180"/>
            <a:ext cx="5259474" cy="1348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30" extrusionOk="0">
                <a:moveTo>
                  <a:pt x="21600" y="2653"/>
                </a:moveTo>
                <a:cubicBezTo>
                  <a:pt x="10727" y="21600"/>
                  <a:pt x="3527" y="20716"/>
                  <a:pt x="0" y="0"/>
                </a:cubicBezTo>
              </a:path>
            </a:pathLst>
          </a:custGeom>
          <a:ln w="762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 sz="900"/>
          </a:p>
        </p:txBody>
      </p:sp>
      <p:sp>
        <p:nvSpPr>
          <p:cNvPr id="6" name="Nivå 2">
            <a:extLst>
              <a:ext uri="{FF2B5EF4-FFF2-40B4-BE49-F238E27FC236}">
                <a16:creationId xmlns:a16="http://schemas.microsoft.com/office/drawing/2014/main" id="{7D7EAF19-CC60-7742-98CE-331E22CC7CC7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75274288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 animBg="1" advAuto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rykk på Tannhjulet -&gt; Egenskaper  og velg så hvilket lydopptaksenhet du ønsker å bruke."/>
          <p:cNvSpPr txBox="1">
            <a:spLocks noGrp="1"/>
          </p:cNvSpPr>
          <p:nvPr>
            <p:ph type="body" idx="1"/>
          </p:nvPr>
        </p:nvSpPr>
        <p:spPr>
          <a:xfrm>
            <a:off x="821803" y="1180562"/>
            <a:ext cx="4027989" cy="1942199"/>
          </a:xfrm>
          <a:prstGeom prst="rect">
            <a:avLst/>
          </a:prstGeom>
        </p:spPr>
        <p:txBody>
          <a:bodyPr vert="horz" lIns="45720" tIns="45720" rIns="45720" bIns="45720" rtlCol="0" anchor="t">
            <a:normAutofit fontScale="47500" lnSpcReduction="20000"/>
          </a:bodyPr>
          <a:lstStyle/>
          <a:p>
            <a:pPr marL="228600" indent="-228600">
              <a:spcBef>
                <a:spcPts val="1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err="1"/>
              <a:t>Trykk</a:t>
            </a:r>
            <a:r>
              <a:t> </a:t>
            </a:r>
            <a:r>
              <a:rPr lang="en-GB" err="1"/>
              <a:t>på</a:t>
            </a:r>
            <a:r>
              <a:t> </a:t>
            </a:r>
            <a:r>
              <a:rPr lang="en-GB" err="1"/>
              <a:t>Tannhjulet</a:t>
            </a:r>
            <a:br/>
            <a:r>
              <a:t>-&gt; </a:t>
            </a:r>
            <a:r>
              <a:rPr lang="en-GB" err="1"/>
              <a:t>Egenskaper</a:t>
            </a:r>
            <a:r>
              <a:t> </a:t>
            </a:r>
            <a:br/>
            <a:r>
              <a:rPr lang="en-GB" err="1"/>
              <a:t>og</a:t>
            </a:r>
            <a:r>
              <a:t> </a:t>
            </a:r>
            <a:r>
              <a:rPr lang="en-GB" err="1"/>
              <a:t>velg</a:t>
            </a:r>
            <a:r>
              <a:t> </a:t>
            </a:r>
            <a:r>
              <a:rPr lang="en-GB" err="1"/>
              <a:t>så</a:t>
            </a:r>
            <a:r>
              <a:t> </a:t>
            </a:r>
            <a:r>
              <a:rPr lang="en-GB" err="1"/>
              <a:t>hvilket</a:t>
            </a:r>
            <a:r>
              <a:t> </a:t>
            </a:r>
            <a:r>
              <a:rPr lang="en-GB" err="1"/>
              <a:t>lydopptaksenhet</a:t>
            </a:r>
            <a:r>
              <a:t> du </a:t>
            </a:r>
            <a:r>
              <a:rPr lang="en-GB" err="1"/>
              <a:t>ønsker</a:t>
            </a:r>
            <a:r>
              <a:t> </a:t>
            </a:r>
            <a:r>
              <a:rPr lang="en-GB" err="1"/>
              <a:t>å</a:t>
            </a:r>
            <a:r>
              <a:t> </a:t>
            </a:r>
            <a:r>
              <a:rPr lang="en-GB" err="1"/>
              <a:t>bruke</a:t>
            </a:r>
            <a:r>
              <a:t>.</a:t>
            </a:r>
          </a:p>
        </p:txBody>
      </p:sp>
      <p:pic>
        <p:nvPicPr>
          <p:cNvPr id="339" name="Skjermbilde 2019-03-21 kl. 13.43.54.png" descr="Skjermbilde 2019-03-21 kl. 13.43.54.png"/>
          <p:cNvPicPr>
            <a:picLocks noChangeAspect="1"/>
          </p:cNvPicPr>
          <p:nvPr/>
        </p:nvPicPr>
        <p:blipFill>
          <a:blip r:embed="rId2"/>
          <a:srcRect l="45404" t="69726" r="30907" b="12005"/>
          <a:stretch>
            <a:fillRect/>
          </a:stretch>
        </p:blipFill>
        <p:spPr>
          <a:xfrm>
            <a:off x="489565" y="3735239"/>
            <a:ext cx="3915973" cy="2190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Skjermbilde 2019-03-21 kl. 13.44.41.png" descr="Skjermbilde 2019-03-21 kl. 13.44.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140" y="4482816"/>
            <a:ext cx="2865486" cy="2508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Skjermbilde 2019-03-21 kl. 13.45.13.png" descr="Skjermbilde 2019-03-21 kl. 13.45.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190" y="804464"/>
            <a:ext cx="4552951" cy="3822701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Forbindelseslinje"/>
          <p:cNvSpPr/>
          <p:nvPr/>
        </p:nvSpPr>
        <p:spPr>
          <a:xfrm>
            <a:off x="6674903" y="4862547"/>
            <a:ext cx="2514980" cy="1496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1" h="19184" extrusionOk="0">
                <a:moveTo>
                  <a:pt x="0" y="18329"/>
                </a:moveTo>
                <a:cubicBezTo>
                  <a:pt x="14719" y="21600"/>
                  <a:pt x="21600" y="15490"/>
                  <a:pt x="20644" y="0"/>
                </a:cubicBezTo>
              </a:path>
            </a:pathLst>
          </a:custGeom>
          <a:ln w="762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 sz="900"/>
          </a:p>
        </p:txBody>
      </p:sp>
      <p:sp>
        <p:nvSpPr>
          <p:cNvPr id="7" name="Nivå 2">
            <a:extLst>
              <a:ext uri="{FF2B5EF4-FFF2-40B4-BE49-F238E27FC236}">
                <a16:creationId xmlns:a16="http://schemas.microsoft.com/office/drawing/2014/main" id="{130504D0-D235-FF42-98A5-8755F72FC656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47353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amlingens tema vil være nivådel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767715">
              <a:defRPr sz="10416"/>
            </a:lvl1pPr>
          </a:lstStyle>
          <a:p>
            <a:r>
              <a:rPr lang="en-GB" sz="4800" err="1"/>
              <a:t>Samlingens</a:t>
            </a:r>
            <a:r>
              <a:rPr lang="en-GB" sz="4800"/>
              <a:t> </a:t>
            </a:r>
            <a:r>
              <a:rPr lang="en-GB" sz="4800" err="1"/>
              <a:t>tema</a:t>
            </a:r>
            <a:r>
              <a:rPr lang="en-GB" sz="4800"/>
              <a:t> </a:t>
            </a:r>
            <a:r>
              <a:rPr lang="en-GB" sz="4800" err="1"/>
              <a:t>vil</a:t>
            </a:r>
            <a:r>
              <a:rPr lang="en-GB" sz="4800"/>
              <a:t> </a:t>
            </a:r>
            <a:r>
              <a:rPr lang="en-GB" sz="4800" err="1"/>
              <a:t>være</a:t>
            </a:r>
            <a:r>
              <a:rPr lang="en-GB" sz="4800"/>
              <a:t> </a:t>
            </a:r>
            <a:r>
              <a:rPr lang="en-GB" sz="4800" err="1"/>
              <a:t>nivådelt</a:t>
            </a:r>
            <a:endParaRPr lang="en-GB" sz="4800"/>
          </a:p>
        </p:txBody>
      </p:sp>
      <p:sp>
        <p:nvSpPr>
          <p:cNvPr id="167" name="Nivå 1"/>
          <p:cNvSpPr/>
          <p:nvPr/>
        </p:nvSpPr>
        <p:spPr>
          <a:xfrm>
            <a:off x="1766442" y="1658041"/>
            <a:ext cx="2289385" cy="2289386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3050"/>
              <a:t>Nivå 1</a:t>
            </a:r>
          </a:p>
        </p:txBody>
      </p:sp>
      <p:sp>
        <p:nvSpPr>
          <p:cNvPr id="168" name="Nivå 2"/>
          <p:cNvSpPr/>
          <p:nvPr/>
        </p:nvSpPr>
        <p:spPr>
          <a:xfrm>
            <a:off x="4951307" y="1658041"/>
            <a:ext cx="2289386" cy="2289386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3050"/>
              <a:t>Nivå 2</a:t>
            </a:r>
          </a:p>
        </p:txBody>
      </p:sp>
      <p:sp>
        <p:nvSpPr>
          <p:cNvPr id="169" name="Nivå 3"/>
          <p:cNvSpPr/>
          <p:nvPr/>
        </p:nvSpPr>
        <p:spPr>
          <a:xfrm>
            <a:off x="8136174" y="1658041"/>
            <a:ext cx="2289386" cy="2289386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3050"/>
              <a:t>Nivå 3</a:t>
            </a:r>
          </a:p>
        </p:txBody>
      </p:sp>
      <p:sp>
        <p:nvSpPr>
          <p:cNvPr id="170" name="For deg som ønsker en grunnleggende innføring i skjermopptak.…"/>
          <p:cNvSpPr txBox="1"/>
          <p:nvPr/>
        </p:nvSpPr>
        <p:spPr>
          <a:xfrm>
            <a:off x="1402668" y="4439907"/>
            <a:ext cx="3016933" cy="22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/>
          <a:lstStyle/>
          <a:p>
            <a:r>
              <a:rPr lang="nb-NO" sz="900"/>
              <a:t>For deg som har liten erfaring med digitale verktøy fra før og som ønsker tilgang til en grunnleggende innføring i skjermopptak med Microsoft </a:t>
            </a:r>
            <a:r>
              <a:rPr lang="nb-NO" sz="900" err="1"/>
              <a:t>Stream</a:t>
            </a:r>
            <a:r>
              <a:rPr lang="nb-NO" sz="900"/>
              <a:t>.</a:t>
            </a:r>
          </a:p>
          <a:p>
            <a:endParaRPr lang="nb-NO" sz="900"/>
          </a:p>
          <a:p>
            <a:r>
              <a:rPr lang="nb-NO" sz="900"/>
              <a:t>Her blir det gitt en trinnvis instruktiv oppgave.</a:t>
            </a:r>
            <a:endParaRPr sz="900"/>
          </a:p>
        </p:txBody>
      </p:sp>
      <p:sp>
        <p:nvSpPr>
          <p:cNvPr id="171" name="For deg som kjenner Office365 fra før og ønsker å kaste deg ut i det.…"/>
          <p:cNvSpPr txBox="1"/>
          <p:nvPr/>
        </p:nvSpPr>
        <p:spPr>
          <a:xfrm>
            <a:off x="5143500" y="4439907"/>
            <a:ext cx="1905000" cy="22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/>
          <a:lstStyle/>
          <a:p>
            <a:r>
              <a:rPr sz="900"/>
              <a:t>For deg </a:t>
            </a:r>
            <a:r>
              <a:rPr sz="900" err="1"/>
              <a:t>som</a:t>
            </a:r>
            <a:r>
              <a:rPr sz="900"/>
              <a:t> </a:t>
            </a:r>
            <a:r>
              <a:rPr sz="900" err="1"/>
              <a:t>kjenner</a:t>
            </a:r>
            <a:r>
              <a:rPr sz="900"/>
              <a:t> </a:t>
            </a:r>
            <a:r>
              <a:rPr lang="nb-NO" sz="900"/>
              <a:t>litt til skjermopptak fra før.</a:t>
            </a:r>
            <a:endParaRPr sz="900"/>
          </a:p>
          <a:p>
            <a:endParaRPr sz="900"/>
          </a:p>
          <a:p>
            <a:r>
              <a:rPr sz="900"/>
              <a:t>Her </a:t>
            </a:r>
            <a:r>
              <a:rPr sz="900" err="1"/>
              <a:t>blir</a:t>
            </a:r>
            <a:r>
              <a:rPr sz="900"/>
              <a:t> det </a:t>
            </a:r>
            <a:r>
              <a:rPr sz="900" err="1"/>
              <a:t>satt</a:t>
            </a:r>
            <a:r>
              <a:rPr sz="900"/>
              <a:t> av </a:t>
            </a:r>
            <a:r>
              <a:rPr sz="900" err="1"/>
              <a:t>mye</a:t>
            </a:r>
            <a:r>
              <a:rPr sz="900"/>
              <a:t> </a:t>
            </a:r>
            <a:r>
              <a:rPr sz="900" err="1"/>
              <a:t>tid</a:t>
            </a:r>
            <a:r>
              <a:rPr sz="900"/>
              <a:t> </a:t>
            </a:r>
            <a:r>
              <a:rPr sz="900" err="1"/>
              <a:t>til</a:t>
            </a:r>
            <a:r>
              <a:rPr sz="900"/>
              <a:t> </a:t>
            </a:r>
            <a:r>
              <a:rPr sz="900" err="1"/>
              <a:t>utprøving</a:t>
            </a:r>
            <a:r>
              <a:rPr sz="900"/>
              <a:t> av </a:t>
            </a:r>
            <a:r>
              <a:rPr sz="900" err="1"/>
              <a:t>skjermopptak</a:t>
            </a:r>
            <a:r>
              <a:rPr sz="900"/>
              <a:t>.</a:t>
            </a:r>
          </a:p>
        </p:txBody>
      </p:sp>
      <p:sp>
        <p:nvSpPr>
          <p:cNvPr id="172" name="For deg som har mye erfaring med digitale verktøy.…"/>
          <p:cNvSpPr txBox="1"/>
          <p:nvPr/>
        </p:nvSpPr>
        <p:spPr>
          <a:xfrm>
            <a:off x="8328366" y="4439907"/>
            <a:ext cx="1905001" cy="22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/>
          <a:lstStyle/>
          <a:p>
            <a:r>
              <a:rPr sz="900"/>
              <a:t>For deg </a:t>
            </a:r>
            <a:r>
              <a:rPr sz="900" err="1"/>
              <a:t>som</a:t>
            </a:r>
            <a:r>
              <a:rPr sz="900"/>
              <a:t> har </a:t>
            </a:r>
            <a:r>
              <a:rPr sz="900" err="1"/>
              <a:t>mye</a:t>
            </a:r>
            <a:r>
              <a:rPr sz="900"/>
              <a:t> </a:t>
            </a:r>
            <a:r>
              <a:rPr sz="900" err="1"/>
              <a:t>erfaring</a:t>
            </a:r>
            <a:r>
              <a:rPr sz="900"/>
              <a:t> med </a:t>
            </a:r>
            <a:r>
              <a:rPr sz="900" err="1"/>
              <a:t>digitale</a:t>
            </a:r>
            <a:r>
              <a:rPr sz="900"/>
              <a:t> </a:t>
            </a:r>
            <a:r>
              <a:rPr sz="900" err="1"/>
              <a:t>verktøy</a:t>
            </a:r>
            <a:r>
              <a:rPr sz="900"/>
              <a:t>. </a:t>
            </a:r>
          </a:p>
          <a:p>
            <a:endParaRPr sz="900"/>
          </a:p>
          <a:p>
            <a:r>
              <a:rPr sz="900"/>
              <a:t>Her </a:t>
            </a:r>
            <a:r>
              <a:rPr sz="900" err="1"/>
              <a:t>blir</a:t>
            </a:r>
            <a:r>
              <a:rPr sz="900"/>
              <a:t> det </a:t>
            </a:r>
            <a:r>
              <a:rPr sz="900" err="1"/>
              <a:t>gitt</a:t>
            </a:r>
            <a:r>
              <a:rPr sz="900"/>
              <a:t> </a:t>
            </a:r>
            <a:r>
              <a:rPr sz="900" err="1"/>
              <a:t>en</a:t>
            </a:r>
            <a:r>
              <a:rPr sz="900"/>
              <a:t> </a:t>
            </a:r>
            <a:r>
              <a:rPr sz="900" err="1"/>
              <a:t>åpen</a:t>
            </a:r>
            <a:r>
              <a:rPr sz="900"/>
              <a:t> </a:t>
            </a:r>
            <a:r>
              <a:rPr sz="900" err="1"/>
              <a:t>oppgave</a:t>
            </a:r>
            <a:r>
              <a:rPr sz="900"/>
              <a:t>.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4. Start og stopp opptak"/>
          <p:cNvSpPr txBox="1"/>
          <p:nvPr/>
        </p:nvSpPr>
        <p:spPr>
          <a:xfrm>
            <a:off x="714797" y="2266950"/>
            <a:ext cx="1076240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algn="l">
              <a:defRPr sz="11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5600"/>
              <a:t>4. Start og stopp opptak</a:t>
            </a:r>
          </a:p>
        </p:txBody>
      </p:sp>
      <p:sp>
        <p:nvSpPr>
          <p:cNvPr id="3" name="Nivå 2">
            <a:extLst>
              <a:ext uri="{FF2B5EF4-FFF2-40B4-BE49-F238E27FC236}">
                <a16:creationId xmlns:a16="http://schemas.microsoft.com/office/drawing/2014/main" id="{3FE503F3-7F20-1341-817E-AACDB7CCF433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26607871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Skjermbilde 2019-03-21 kl. 13.43.54.png" descr="Skjermbilde 2019-03-21 kl. 13.43.54.png"/>
          <p:cNvPicPr>
            <a:picLocks noChangeAspect="1"/>
          </p:cNvPicPr>
          <p:nvPr/>
        </p:nvPicPr>
        <p:blipFill>
          <a:blip r:embed="rId2"/>
          <a:srcRect l="515" r="515"/>
          <a:stretch>
            <a:fillRect/>
          </a:stretch>
        </p:blipFill>
        <p:spPr>
          <a:xfrm>
            <a:off x="335498" y="848867"/>
            <a:ext cx="7455777" cy="5465066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Du er nå klar til å starte opptaket…"/>
          <p:cNvSpPr txBox="1">
            <a:spLocks noGrp="1"/>
          </p:cNvSpPr>
          <p:nvPr>
            <p:ph type="body" idx="1"/>
          </p:nvPr>
        </p:nvSpPr>
        <p:spPr>
          <a:xfrm>
            <a:off x="7791275" y="1076446"/>
            <a:ext cx="3886089" cy="2763705"/>
          </a:xfrm>
          <a:prstGeom prst="rect">
            <a:avLst/>
          </a:prstGeom>
        </p:spPr>
        <p:txBody>
          <a:bodyPr vert="horz" lIns="45720" tIns="45720" rIns="45720" bIns="45720" rtlCol="0" anchor="t">
            <a:normAutofit fontScale="62500" lnSpcReduction="20000"/>
          </a:bodyPr>
          <a:lstStyle/>
          <a:p>
            <a:pPr marL="162306" indent="-162306" defTabSz="649224">
              <a:spcBef>
                <a:spcPts val="700"/>
              </a:spcBef>
              <a:buSzPct val="100000"/>
              <a:buFont typeface="Arial"/>
              <a:defRPr sz="3975">
                <a:latin typeface="Calibri"/>
                <a:ea typeface="Calibri"/>
                <a:cs typeface="Calibri"/>
                <a:sym typeface="Calibri"/>
              </a:defRPr>
            </a:pPr>
            <a:r>
              <a:t>Du er </a:t>
            </a:r>
            <a:r>
              <a:rPr lang="en-GB" err="1"/>
              <a:t>nå</a:t>
            </a:r>
            <a:r>
              <a:t> </a:t>
            </a:r>
            <a:r>
              <a:rPr lang="en-GB" err="1"/>
              <a:t>klar</a:t>
            </a:r>
            <a:r>
              <a:t> </a:t>
            </a:r>
            <a:r>
              <a:rPr lang="en-GB" err="1"/>
              <a:t>til</a:t>
            </a:r>
            <a:r>
              <a:t> </a:t>
            </a:r>
            <a:r>
              <a:rPr lang="en-GB" err="1"/>
              <a:t>å</a:t>
            </a:r>
            <a:r>
              <a:t> </a:t>
            </a:r>
            <a:r>
              <a:rPr lang="en-GB" err="1"/>
              <a:t>starte</a:t>
            </a:r>
            <a:r>
              <a:t> </a:t>
            </a:r>
            <a:r>
              <a:rPr lang="en-GB" err="1"/>
              <a:t>opptaket</a:t>
            </a:r>
            <a:endParaRPr/>
          </a:p>
          <a:p>
            <a:pPr marL="162306" indent="-162306" defTabSz="649224">
              <a:spcBef>
                <a:spcPts val="700"/>
              </a:spcBef>
              <a:buSzPct val="100000"/>
              <a:buFont typeface="Arial"/>
              <a:defRPr sz="3975">
                <a:latin typeface="Calibri"/>
                <a:ea typeface="Calibri"/>
                <a:cs typeface="Calibri"/>
                <a:sym typeface="Calibri"/>
              </a:defRPr>
            </a:pPr>
            <a:r>
              <a:rPr lang="en-GB"/>
              <a:t>Blant</a:t>
            </a:r>
            <a:r>
              <a:t> </a:t>
            </a:r>
            <a:r>
              <a:rPr lang="en-GB" err="1"/>
              <a:t>Kontrollere</a:t>
            </a:r>
            <a:r>
              <a:t> </a:t>
            </a:r>
            <a:r>
              <a:rPr lang="en-GB" err="1"/>
              <a:t>trykker</a:t>
            </a:r>
            <a:r>
              <a:t> du </a:t>
            </a:r>
            <a:r>
              <a:rPr lang="en-GB" err="1"/>
              <a:t>knappen</a:t>
            </a:r>
            <a:r>
              <a:t> </a:t>
            </a:r>
            <a:r>
              <a:rPr lang="en-GB" err="1"/>
              <a:t>Begynn</a:t>
            </a:r>
            <a:r>
              <a:t> </a:t>
            </a:r>
            <a:r>
              <a:rPr lang="en-GB" err="1"/>
              <a:t>opptak</a:t>
            </a:r>
            <a:r>
              <a:t> for </a:t>
            </a:r>
            <a:r>
              <a:rPr lang="en-GB" err="1"/>
              <a:t>å</a:t>
            </a:r>
            <a:r>
              <a:t> </a:t>
            </a:r>
            <a:r>
              <a:rPr lang="en-GB" err="1"/>
              <a:t>starte</a:t>
            </a:r>
            <a:endParaRPr/>
          </a:p>
          <a:p>
            <a:pPr marL="162306" indent="-162306" defTabSz="649224">
              <a:spcBef>
                <a:spcPts val="700"/>
              </a:spcBef>
              <a:buSzPct val="100000"/>
              <a:buFont typeface="Arial"/>
              <a:defRPr sz="3975">
                <a:latin typeface="Calibri"/>
                <a:ea typeface="Calibri"/>
                <a:cs typeface="Calibri"/>
                <a:sym typeface="Calibri"/>
              </a:defRPr>
            </a:pPr>
            <a:r>
              <a:rPr lang="en-GB" err="1"/>
              <a:t>Trykk</a:t>
            </a:r>
            <a:r>
              <a:t> </a:t>
            </a:r>
            <a:r>
              <a:rPr lang="en-GB" err="1"/>
              <a:t>knappen</a:t>
            </a:r>
            <a:r>
              <a:t> </a:t>
            </a:r>
            <a:r>
              <a:rPr lang="en-GB" err="1"/>
              <a:t>Avslutt</a:t>
            </a:r>
            <a:r>
              <a:t> </a:t>
            </a:r>
            <a:r>
              <a:rPr lang="en-GB" err="1"/>
              <a:t>opptaket</a:t>
            </a:r>
            <a:r>
              <a:t> </a:t>
            </a:r>
            <a:r>
              <a:rPr lang="en-GB" err="1"/>
              <a:t>når</a:t>
            </a:r>
            <a:r>
              <a:t> du er </a:t>
            </a:r>
            <a:r>
              <a:rPr lang="en-GB" err="1"/>
              <a:t>ferdig</a:t>
            </a:r>
            <a:r>
              <a:t> med </a:t>
            </a:r>
            <a:r>
              <a:rPr lang="en-GB" err="1"/>
              <a:t>opptaket</a:t>
            </a:r>
            <a:r>
              <a:t>.</a:t>
            </a:r>
          </a:p>
        </p:txBody>
      </p:sp>
      <p:pic>
        <p:nvPicPr>
          <p:cNvPr id="349" name="Skjermbilde 2019-03-21 kl. 13.31.37.png" descr="Skjermbilde 2019-03-21 kl. 13.31.37.png"/>
          <p:cNvPicPr>
            <a:picLocks noChangeAspect="1"/>
          </p:cNvPicPr>
          <p:nvPr/>
        </p:nvPicPr>
        <p:blipFill>
          <a:blip r:embed="rId3"/>
          <a:srcRect l="82909" t="69933" r="4744" b="11756"/>
          <a:stretch>
            <a:fillRect/>
          </a:stretch>
        </p:blipFill>
        <p:spPr>
          <a:xfrm>
            <a:off x="8222454" y="4047056"/>
            <a:ext cx="1502757" cy="1633633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Forbindelseslinje"/>
          <p:cNvSpPr/>
          <p:nvPr/>
        </p:nvSpPr>
        <p:spPr>
          <a:xfrm>
            <a:off x="7552004" y="4670532"/>
            <a:ext cx="621610" cy="353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762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 sz="900"/>
          </a:p>
        </p:txBody>
      </p:sp>
      <p:pic>
        <p:nvPicPr>
          <p:cNvPr id="351" name="Oval Oval" descr="Oval 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273714" y="4506140"/>
            <a:ext cx="1400246" cy="343700"/>
          </a:xfrm>
          <a:prstGeom prst="rect">
            <a:avLst/>
          </a:prstGeom>
        </p:spPr>
      </p:pic>
      <p:pic>
        <p:nvPicPr>
          <p:cNvPr id="353" name="Skjermbilde 2019-03-21 kl. 14.39.21.png" descr="Skjermbilde 2019-03-21 kl. 14.39.21.png"/>
          <p:cNvPicPr>
            <a:picLocks noChangeAspect="1"/>
          </p:cNvPicPr>
          <p:nvPr/>
        </p:nvPicPr>
        <p:blipFill>
          <a:blip r:embed="rId5"/>
          <a:srcRect l="82924" t="69483" r="4739" b="11763"/>
          <a:stretch>
            <a:fillRect/>
          </a:stretch>
        </p:blipFill>
        <p:spPr>
          <a:xfrm>
            <a:off x="10204839" y="4051918"/>
            <a:ext cx="1472526" cy="1623911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Forbindelseslinje"/>
          <p:cNvSpPr/>
          <p:nvPr/>
        </p:nvSpPr>
        <p:spPr>
          <a:xfrm>
            <a:off x="9765699" y="4677597"/>
            <a:ext cx="323500" cy="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762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 sz="900"/>
          </a:p>
        </p:txBody>
      </p:sp>
      <p:sp>
        <p:nvSpPr>
          <p:cNvPr id="9" name="Nivå 2">
            <a:extLst>
              <a:ext uri="{FF2B5EF4-FFF2-40B4-BE49-F238E27FC236}">
                <a16:creationId xmlns:a16="http://schemas.microsoft.com/office/drawing/2014/main" id="{5B8EBDD9-4C37-0645-AC32-2D2FD35CB6EF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7887621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 advAuto="0"/>
      <p:bldP spid="351" grpId="0" animBg="1" advAuto="0"/>
      <p:bldP spid="356" grpId="0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5. Spill av opptaket"/>
          <p:cNvSpPr txBox="1"/>
          <p:nvPr/>
        </p:nvSpPr>
        <p:spPr>
          <a:xfrm>
            <a:off x="714797" y="2266950"/>
            <a:ext cx="1076240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algn="l">
              <a:defRPr sz="11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5600"/>
              <a:t>5. Spill av opptaket</a:t>
            </a:r>
          </a:p>
        </p:txBody>
      </p:sp>
      <p:sp>
        <p:nvSpPr>
          <p:cNvPr id="3" name="Nivå 2">
            <a:extLst>
              <a:ext uri="{FF2B5EF4-FFF2-40B4-BE49-F238E27FC236}">
                <a16:creationId xmlns:a16="http://schemas.microsoft.com/office/drawing/2014/main" id="{E64F9ADF-CDD1-AB49-B173-5A6270828D33}"/>
              </a:ext>
            </a:extLst>
          </p:cNvPr>
          <p:cNvSpPr/>
          <p:nvPr/>
        </p:nvSpPr>
        <p:spPr>
          <a:xfrm>
            <a:off x="-222587" y="-5416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50"/>
              <a:t>Nivå 2</a:t>
            </a:r>
          </a:p>
        </p:txBody>
      </p:sp>
      <p:sp>
        <p:nvSpPr>
          <p:cNvPr id="4" name="Nivå 2">
            <a:extLst>
              <a:ext uri="{FF2B5EF4-FFF2-40B4-BE49-F238E27FC236}">
                <a16:creationId xmlns:a16="http://schemas.microsoft.com/office/drawing/2014/main" id="{BA703E2E-6559-E146-8296-0B0F77C4AB7E}"/>
              </a:ext>
            </a:extLst>
          </p:cNvPr>
          <p:cNvSpPr/>
          <p:nvPr/>
        </p:nvSpPr>
        <p:spPr>
          <a:xfrm>
            <a:off x="-146387" y="-465489"/>
            <a:ext cx="1722251" cy="172225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2000" err="1"/>
              <a:t>Nivå</a:t>
            </a:r>
            <a:r>
              <a:rPr sz="200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540293096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05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r>
              <a:rPr lang="en"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Oppgave Nivå 2</a:t>
            </a:r>
            <a:endParaRPr/>
          </a:p>
        </p:txBody>
      </p:sp>
      <p:sp>
        <p:nvSpPr>
          <p:cNvPr id="666" name="Google Shape;666;p105"/>
          <p:cNvSpPr txBox="1">
            <a:spLocks noGrp="1"/>
          </p:cNvSpPr>
          <p:nvPr>
            <p:ph type="body" idx="1"/>
          </p:nvPr>
        </p:nvSpPr>
        <p:spPr>
          <a:xfrm>
            <a:off x="844567" y="1320800"/>
            <a:ext cx="5251200" cy="49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21725" lvl="0" indent="-36109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65"/>
              <a:buFont typeface="Helvetica Neue"/>
              <a:buChar char="•"/>
            </a:pPr>
            <a:r>
              <a:rPr lang="en" sz="2387" dirty="0"/>
              <a:t>Sett opp korrekte innstillinger i Stream.</a:t>
            </a:r>
            <a:endParaRPr sz="2387" dirty="0"/>
          </a:p>
          <a:p>
            <a:pPr marL="321725" lvl="0" indent="-361094" algn="l" rtl="0">
              <a:lnSpc>
                <a:spcPct val="8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2065"/>
              <a:buFont typeface="Helvetica Neue"/>
              <a:buChar char="•"/>
            </a:pPr>
            <a:r>
              <a:rPr lang="en" sz="2387" dirty="0"/>
              <a:t>Test ut å ta opptak av din egen skjerm. Spill av resultatet. Ser/høres det ok ut?</a:t>
            </a:r>
            <a:endParaRPr sz="2387" dirty="0"/>
          </a:p>
          <a:p>
            <a:pPr marL="321725" lvl="0" indent="-361094" algn="l" rtl="0">
              <a:lnSpc>
                <a:spcPct val="8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2065"/>
              <a:buFont typeface="Helvetica Neue"/>
              <a:buChar char="•"/>
            </a:pPr>
            <a:r>
              <a:rPr lang="en" sz="2387" dirty="0"/>
              <a:t>Prøv å ta opptak av kun ett vindu.</a:t>
            </a:r>
            <a:endParaRPr sz="2387" dirty="0"/>
          </a:p>
          <a:p>
            <a:pPr marL="321725" lvl="0" indent="-361094" algn="l" rtl="0">
              <a:lnSpc>
                <a:spcPct val="80000"/>
              </a:lnSpc>
              <a:spcBef>
                <a:spcPts val="2933"/>
              </a:spcBef>
              <a:spcAft>
                <a:spcPts val="0"/>
              </a:spcAft>
              <a:buSzPts val="2065"/>
              <a:buChar char="•"/>
            </a:pPr>
            <a:r>
              <a:rPr lang="en" sz="2387" dirty="0"/>
              <a:t>Lag et opptak der du bruker ulike kilder</a:t>
            </a:r>
            <a:endParaRPr sz="2387" dirty="0"/>
          </a:p>
          <a:p>
            <a:pPr marL="321725" lvl="0" indent="-361094" algn="l" rtl="0">
              <a:lnSpc>
                <a:spcPct val="8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2065"/>
              <a:buFont typeface="Helvetica Neue"/>
              <a:buChar char="•"/>
            </a:pPr>
            <a:r>
              <a:rPr lang="en" sz="2387" dirty="0"/>
              <a:t>Ta skjermopptak der du har med video av deg selv.</a:t>
            </a:r>
            <a:endParaRPr sz="2387" dirty="0"/>
          </a:p>
        </p:txBody>
      </p:sp>
      <p:sp>
        <p:nvSpPr>
          <p:cNvPr id="667" name="Google Shape;667;p105"/>
          <p:cNvSpPr/>
          <p:nvPr/>
        </p:nvSpPr>
        <p:spPr>
          <a:xfrm>
            <a:off x="-222587" y="-541690"/>
            <a:ext cx="1722251" cy="1722251"/>
          </a:xfrm>
          <a:prstGeom prst="ellipse">
            <a:avLst/>
          </a:prstGeom>
          <a:solidFill>
            <a:srgbClr val="F3B80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2</a:t>
            </a:r>
            <a:endParaRPr sz="1467"/>
          </a:p>
        </p:txBody>
      </p:sp>
      <p:sp>
        <p:nvSpPr>
          <p:cNvPr id="668" name="Google Shape;668;p105"/>
          <p:cNvSpPr txBox="1"/>
          <p:nvPr/>
        </p:nvSpPr>
        <p:spPr>
          <a:xfrm>
            <a:off x="6584767" y="1180567"/>
            <a:ext cx="4943200" cy="496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21725" lvl="0" indent="-361094" algn="l" rtl="0">
              <a:lnSpc>
                <a:spcPct val="80000"/>
              </a:lnSpc>
              <a:spcBef>
                <a:spcPts val="2933"/>
              </a:spcBef>
              <a:spcAft>
                <a:spcPts val="0"/>
              </a:spcAft>
              <a:buClr>
                <a:schemeClr val="dk1"/>
              </a:buClr>
              <a:buSzPts val="2065"/>
              <a:buFont typeface="Helvetica Neue"/>
              <a:buChar char="•"/>
            </a:pPr>
            <a:r>
              <a:rPr lang="en" sz="238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Hva skal til for å få best mulig kvalitet på opptaket?</a:t>
            </a:r>
            <a:endParaRPr sz="2387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21725" lvl="0" indent="-361094" algn="l" rtl="0">
              <a:lnSpc>
                <a:spcPct val="80000"/>
              </a:lnSpc>
              <a:spcBef>
                <a:spcPts val="2933"/>
              </a:spcBef>
              <a:spcAft>
                <a:spcPts val="0"/>
              </a:spcAft>
              <a:buClr>
                <a:schemeClr val="dk1"/>
              </a:buClr>
              <a:buSzPts val="2065"/>
              <a:buFont typeface="Helvetica Neue"/>
              <a:buChar char="•"/>
            </a:pPr>
            <a:r>
              <a:rPr lang="en" sz="238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Hvilke fordeler ser du for deg at skjermopptak kan gi din undervisning?</a:t>
            </a:r>
            <a:endParaRPr sz="2387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21725" lvl="0" indent="-361094" algn="l" rtl="0">
              <a:lnSpc>
                <a:spcPct val="80000"/>
              </a:lnSpc>
              <a:spcBef>
                <a:spcPts val="2933"/>
              </a:spcBef>
              <a:spcAft>
                <a:spcPts val="0"/>
              </a:spcAft>
              <a:buClr>
                <a:schemeClr val="dk1"/>
              </a:buClr>
              <a:buSzPts val="2065"/>
              <a:buFont typeface="Helvetica Neue"/>
              <a:buChar char="•"/>
            </a:pPr>
            <a:r>
              <a:rPr lang="en" sz="238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Hvordan vil du distribuere opptaket?</a:t>
            </a:r>
            <a:endParaRPr sz="2387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21725" lvl="0" indent="-361094" algn="l" rtl="0">
              <a:lnSpc>
                <a:spcPct val="80000"/>
              </a:lnSpc>
              <a:spcBef>
                <a:spcPts val="2933"/>
              </a:spcBef>
              <a:spcAft>
                <a:spcPts val="0"/>
              </a:spcAft>
              <a:buClr>
                <a:schemeClr val="dk1"/>
              </a:buClr>
              <a:buSzPts val="2065"/>
              <a:buFont typeface="Helvetica Neue"/>
              <a:buChar char="•"/>
            </a:pPr>
            <a:r>
              <a:rPr lang="en" sz="238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 en del av fagstoffet ditt og produsere en formidlende video om dette temaet som elevene kan få tilgang til.</a:t>
            </a:r>
            <a:endParaRPr sz="2387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706404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06"/>
          <p:cNvSpPr/>
          <p:nvPr/>
        </p:nvSpPr>
        <p:spPr>
          <a:xfrm>
            <a:off x="3805950" y="1138950"/>
            <a:ext cx="4580101" cy="4580101"/>
          </a:xfrm>
          <a:prstGeom prst="ellipse">
            <a:avLst/>
          </a:prstGeom>
          <a:solidFill>
            <a:srgbClr val="60D83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Nivå 3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38585258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07"/>
          <p:cNvSpPr txBox="1">
            <a:spLocks noGrp="1"/>
          </p:cNvSpPr>
          <p:nvPr>
            <p:ph type="title"/>
          </p:nvPr>
        </p:nvSpPr>
        <p:spPr>
          <a:xfrm>
            <a:off x="1574358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lang="en" sz="4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Eksempler på undervisningsopplegg</a:t>
            </a:r>
            <a:endParaRPr/>
          </a:p>
        </p:txBody>
      </p:sp>
      <p:sp>
        <p:nvSpPr>
          <p:cNvPr id="680" name="Google Shape;680;p107"/>
          <p:cNvSpPr txBox="1"/>
          <p:nvPr/>
        </p:nvSpPr>
        <p:spPr>
          <a:xfrm>
            <a:off x="511836" y="1442901"/>
            <a:ext cx="5840083" cy="5438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Matematikk</a:t>
            </a:r>
            <a:endParaRPr sz="1467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1F38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Læringsfilm</a:t>
            </a: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Mål med timen: </a:t>
            </a:r>
            <a:endParaRPr sz="1867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Bli bedre kjent med divisjon og bruk av ulike metoder for utregning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Oppgave: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Lage en læringsfilm hvor elevene forklarer og viser ulike måter for utregning av et divisjonstykke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Lage en regnefortelling til divisjonsstykket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Kompetansemål</a:t>
            </a: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</a:t>
            </a:r>
            <a:r>
              <a:rPr lang="en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Utvikle, bruke og diskutere metoder for utregning, overslagsregning og skriftlig regning, og bruke digitale verktøy i beregninger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Finne informasjon i tekster, eller praktiske sammenhenger, stille opp og forklare beregninger og fremgangsmåter, vurdere resultatet og presentere og diskutere løsningen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1" name="Google Shape;681;p107"/>
          <p:cNvSpPr txBox="1"/>
          <p:nvPr/>
        </p:nvSpPr>
        <p:spPr>
          <a:xfrm>
            <a:off x="6351919" y="3511705"/>
            <a:ext cx="5840083" cy="96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1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2" name="Google Shape;682;p107"/>
          <p:cNvSpPr txBox="1"/>
          <p:nvPr/>
        </p:nvSpPr>
        <p:spPr>
          <a:xfrm>
            <a:off x="6340743" y="1462601"/>
            <a:ext cx="5840083" cy="506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Samfunnsfag</a:t>
            </a:r>
            <a:endParaRPr sz="1467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1F38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Multimodale tekster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Mål med timen: </a:t>
            </a:r>
            <a:endParaRPr sz="1867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Samle inn og strukturere faktaopplysninger om Norden og sammenstille opplysningene i en faktaside med tekst, bilder og lyd.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Oppgave: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Lage en presentasjon om Norden. Det ferdige produktet skal inneholde både tekst, bilder og lyd.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Presentere produktet gjennom skjermopptak.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Kompetansemål</a:t>
            </a: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lang="en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Finne og trekke ut samfunnsfaglig informasjon ved søk i digitale kilder, vurdere funn og følge regler for nettvett og nettetikk. 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Bruke digitale verktøy til å presentere samfunnsfaglig arbeid og følge regler for personvern og opphavsrett</a:t>
            </a:r>
            <a:r>
              <a:rPr lang="en"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467"/>
          </a:p>
        </p:txBody>
      </p:sp>
      <p:sp>
        <p:nvSpPr>
          <p:cNvPr id="683" name="Google Shape;683;p107"/>
          <p:cNvSpPr/>
          <p:nvPr/>
        </p:nvSpPr>
        <p:spPr>
          <a:xfrm>
            <a:off x="-265718" y="-549319"/>
            <a:ext cx="1714955" cy="1714955"/>
          </a:xfrm>
          <a:prstGeom prst="ellipse">
            <a:avLst/>
          </a:prstGeom>
          <a:solidFill>
            <a:srgbClr val="60D83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Nivå 3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19064914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08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r>
              <a:rPr lang="en"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Oppgave Nivå 3</a:t>
            </a:r>
            <a:endParaRPr/>
          </a:p>
        </p:txBody>
      </p:sp>
      <p:sp>
        <p:nvSpPr>
          <p:cNvPr id="689" name="Google Shape;689;p108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21310" lvl="0" indent="-3295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</a:pPr>
            <a:r>
              <a:rPr lang="en" sz="2400" dirty="0"/>
              <a:t>Del 1:</a:t>
            </a:r>
            <a:endParaRPr lang="en-US"/>
          </a:p>
          <a:p>
            <a:pPr marL="643255" lvl="1" indent="-329565" algn="l" rtl="0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</a:pPr>
            <a:r>
              <a:rPr lang="en" dirty="0"/>
              <a:t>Ta </a:t>
            </a:r>
            <a:r>
              <a:rPr lang="en" dirty="0" err="1"/>
              <a:t>en</a:t>
            </a:r>
            <a:r>
              <a:rPr lang="en" dirty="0"/>
              <a:t> del av </a:t>
            </a:r>
            <a:r>
              <a:rPr lang="en" dirty="0" err="1"/>
              <a:t>fagstoffet</a:t>
            </a:r>
            <a:r>
              <a:rPr lang="en" dirty="0"/>
              <a:t> </a:t>
            </a:r>
            <a:r>
              <a:rPr lang="en" dirty="0" err="1"/>
              <a:t>ditt</a:t>
            </a:r>
            <a:r>
              <a:rPr lang="en" dirty="0"/>
              <a:t> </a:t>
            </a:r>
            <a:r>
              <a:rPr lang="en" dirty="0" err="1"/>
              <a:t>og</a:t>
            </a:r>
            <a:r>
              <a:rPr lang="en" dirty="0"/>
              <a:t> </a:t>
            </a:r>
            <a:r>
              <a:rPr lang="en" dirty="0" err="1"/>
              <a:t>produsere</a:t>
            </a:r>
            <a:r>
              <a:rPr lang="en" dirty="0"/>
              <a:t> </a:t>
            </a:r>
            <a:r>
              <a:rPr lang="en" dirty="0" err="1"/>
              <a:t>formidlende</a:t>
            </a:r>
            <a:r>
              <a:rPr lang="en" dirty="0"/>
              <a:t> </a:t>
            </a:r>
            <a:r>
              <a:rPr lang="en" dirty="0" err="1"/>
              <a:t>mediainnhold</a:t>
            </a:r>
            <a:r>
              <a:rPr lang="en" dirty="0"/>
              <a:t> om </a:t>
            </a:r>
            <a:r>
              <a:rPr lang="en" dirty="0" err="1"/>
              <a:t>dette</a:t>
            </a:r>
            <a:r>
              <a:rPr lang="en" dirty="0"/>
              <a:t> </a:t>
            </a:r>
            <a:r>
              <a:rPr lang="en" dirty="0" err="1"/>
              <a:t>temaet</a:t>
            </a:r>
            <a:r>
              <a:rPr lang="en" dirty="0"/>
              <a:t> </a:t>
            </a:r>
            <a:r>
              <a:rPr lang="en" dirty="0" err="1"/>
              <a:t>som</a:t>
            </a:r>
            <a:r>
              <a:rPr lang="en" dirty="0"/>
              <a:t> </a:t>
            </a:r>
            <a:r>
              <a:rPr lang="en" dirty="0" err="1"/>
              <a:t>elevene</a:t>
            </a:r>
            <a:r>
              <a:rPr lang="en" dirty="0"/>
              <a:t> </a:t>
            </a:r>
            <a:r>
              <a:rPr lang="en" dirty="0" err="1"/>
              <a:t>kan</a:t>
            </a:r>
            <a:r>
              <a:rPr lang="en" dirty="0"/>
              <a:t> </a:t>
            </a:r>
            <a:r>
              <a:rPr lang="en" dirty="0" err="1"/>
              <a:t>få</a:t>
            </a:r>
            <a:r>
              <a:rPr lang="en" dirty="0"/>
              <a:t> </a:t>
            </a:r>
            <a:r>
              <a:rPr lang="en" dirty="0" err="1"/>
              <a:t>tilgang</a:t>
            </a:r>
            <a:r>
              <a:rPr lang="en" dirty="0"/>
              <a:t> </a:t>
            </a:r>
            <a:r>
              <a:rPr lang="en" dirty="0" err="1"/>
              <a:t>til</a:t>
            </a:r>
            <a:r>
              <a:rPr lang="en" dirty="0"/>
              <a:t>.</a:t>
            </a:r>
            <a:endParaRPr/>
          </a:p>
          <a:p>
            <a:pPr marL="321310" lvl="0" indent="-329565" algn="l" rtl="0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</a:pPr>
            <a:r>
              <a:rPr lang="en" sz="2400" dirty="0"/>
              <a:t>Del 2:</a:t>
            </a:r>
            <a:endParaRPr/>
          </a:p>
          <a:p>
            <a:pPr marL="643255" lvl="1" indent="-329565">
              <a:spcBef>
                <a:spcPts val="2933"/>
              </a:spcBef>
              <a:buFont typeface="Helvetica Neue"/>
              <a:buChar char="•"/>
            </a:pPr>
            <a:r>
              <a:rPr lang="en" sz="1850" dirty="0"/>
              <a:t>Lag</a:t>
            </a:r>
            <a:r>
              <a:rPr lang="en" sz="2400" dirty="0"/>
              <a:t> et </a:t>
            </a:r>
            <a:r>
              <a:rPr lang="en" sz="1850" dirty="0" err="1"/>
              <a:t>undervisningsopplegg</a:t>
            </a:r>
            <a:r>
              <a:rPr lang="en" sz="1850" dirty="0"/>
              <a:t> der </a:t>
            </a:r>
            <a:r>
              <a:rPr lang="en" sz="1850" dirty="0" err="1"/>
              <a:t>elevene</a:t>
            </a:r>
            <a:r>
              <a:rPr lang="en" sz="2400" dirty="0"/>
              <a:t> </a:t>
            </a:r>
            <a:r>
              <a:rPr lang="en" sz="1850" dirty="0" err="1"/>
              <a:t>skal</a:t>
            </a:r>
            <a:r>
              <a:rPr lang="en" sz="2400" dirty="0"/>
              <a:t> </a:t>
            </a:r>
            <a:r>
              <a:rPr lang="en" sz="1850" dirty="0" err="1"/>
              <a:t>lage</a:t>
            </a:r>
            <a:r>
              <a:rPr lang="en" sz="2400" dirty="0"/>
              <a:t> </a:t>
            </a:r>
            <a:r>
              <a:rPr lang="en" sz="1850" dirty="0" err="1"/>
              <a:t>sitt</a:t>
            </a:r>
            <a:r>
              <a:rPr lang="en" sz="2400" dirty="0"/>
              <a:t> </a:t>
            </a:r>
            <a:r>
              <a:rPr lang="en" sz="1850" dirty="0" err="1"/>
              <a:t>eget</a:t>
            </a:r>
            <a:r>
              <a:rPr lang="en" sz="2400" dirty="0"/>
              <a:t> </a:t>
            </a:r>
            <a:r>
              <a:rPr lang="en" sz="1850" dirty="0" err="1"/>
              <a:t>medieprodukt</a:t>
            </a:r>
            <a:r>
              <a:rPr lang="en" sz="1850" dirty="0"/>
              <a:t> </a:t>
            </a:r>
            <a:r>
              <a:rPr lang="en" sz="2400" dirty="0"/>
              <a:t>(</a:t>
            </a:r>
            <a:r>
              <a:rPr lang="en" sz="1850" dirty="0" err="1"/>
              <a:t>lekse</a:t>
            </a:r>
            <a:r>
              <a:rPr lang="en" sz="1850" dirty="0"/>
              <a:t>/</a:t>
            </a:r>
            <a:r>
              <a:rPr lang="en" sz="1850" dirty="0" err="1"/>
              <a:t>vurderingssituasjon</a:t>
            </a:r>
            <a:r>
              <a:rPr lang="en" sz="2400" dirty="0"/>
              <a:t>) </a:t>
            </a:r>
            <a:r>
              <a:rPr lang="en" sz="1850" dirty="0" err="1"/>
              <a:t>og</a:t>
            </a:r>
            <a:r>
              <a:rPr lang="en" sz="2400" dirty="0"/>
              <a:t> </a:t>
            </a:r>
            <a:r>
              <a:rPr lang="en" sz="1850" dirty="0" err="1"/>
              <a:t>levere</a:t>
            </a:r>
            <a:r>
              <a:rPr lang="en" sz="2400" dirty="0"/>
              <a:t> </a:t>
            </a:r>
            <a:r>
              <a:rPr lang="en" sz="1850" dirty="0" err="1"/>
              <a:t>dette</a:t>
            </a:r>
            <a:r>
              <a:rPr lang="en" sz="1850" dirty="0"/>
              <a:t> inn</a:t>
            </a:r>
            <a:r>
              <a:rPr lang="en" sz="2400" dirty="0"/>
              <a:t>.</a:t>
            </a:r>
            <a:endParaRPr dirty="0"/>
          </a:p>
        </p:txBody>
      </p:sp>
      <p:sp>
        <p:nvSpPr>
          <p:cNvPr id="690" name="Google Shape;690;p108"/>
          <p:cNvSpPr/>
          <p:nvPr/>
        </p:nvSpPr>
        <p:spPr>
          <a:xfrm>
            <a:off x="-211702" y="-401451"/>
            <a:ext cx="1722251" cy="172225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3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15082623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B3F473BB-4DB2-47BA-9CFC-B2C869078564}"/>
              </a:ext>
            </a:extLst>
          </p:cNvPr>
          <p:cNvSpPr txBox="1"/>
          <p:nvPr/>
        </p:nvSpPr>
        <p:spPr>
          <a:xfrm>
            <a:off x="871105" y="2921168"/>
            <a:ext cx="557334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3600" b="1">
                <a:latin typeface="Calibri Light"/>
              </a:rPr>
              <a:t>Bit.ly/lenketilundersøkelse</a:t>
            </a:r>
          </a:p>
          <a:p>
            <a:r>
              <a:rPr lang="nb-NO" sz="2000" b="1">
                <a:latin typeface="Calibri Light"/>
                <a:cs typeface="Calibri Light"/>
              </a:rPr>
              <a:t>Skriv inn lenken eller bruk </a:t>
            </a:r>
            <a:r>
              <a:rPr lang="nb-NO" sz="2000" b="1" err="1">
                <a:latin typeface="Calibri Light"/>
                <a:cs typeface="Calibri Light"/>
              </a:rPr>
              <a:t>Qr</a:t>
            </a:r>
            <a:r>
              <a:rPr lang="nb-NO" sz="2000" b="1">
                <a:latin typeface="Calibri Light"/>
                <a:cs typeface="Calibri Light"/>
              </a:rPr>
              <a:t>-koden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3EDAD5-253B-D24A-9A45-CEBDA4405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6569"/>
            <a:ext cx="5863683" cy="1679981"/>
          </a:xfrm>
        </p:spPr>
        <p:txBody>
          <a:bodyPr>
            <a:normAutofit fontScale="90000"/>
          </a:bodyPr>
          <a:lstStyle/>
          <a:p>
            <a:r>
              <a:rPr lang="nb-NO"/>
              <a:t>Undersøkelse - Hva syntes du om samlingen i dag?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4882086-B892-1842-A68E-8A263859F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23" t="4331" b="-984"/>
          <a:stretch/>
        </p:blipFill>
        <p:spPr>
          <a:xfrm>
            <a:off x="6802871" y="1166918"/>
            <a:ext cx="4211521" cy="4513956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DCA9A505-C9E6-BC4C-A512-FD69D959A703}"/>
              </a:ext>
            </a:extLst>
          </p:cNvPr>
          <p:cNvSpPr txBox="1"/>
          <p:nvPr/>
        </p:nvSpPr>
        <p:spPr>
          <a:xfrm>
            <a:off x="-13358191" y="130401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63541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Vel hjem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Vel </a:t>
            </a:r>
            <a:r>
              <a:rPr err="1"/>
              <a:t>hjem</a:t>
            </a:r>
            <a:r>
              <a:t>!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Vi deler oss i to ro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 </a:t>
            </a:r>
            <a:r>
              <a:rPr lang="nb-NO" err="1"/>
              <a:t>deler</a:t>
            </a:r>
            <a:r>
              <a:t> </a:t>
            </a:r>
            <a:r>
              <a:rPr lang="nb-NO" err="1"/>
              <a:t>oss</a:t>
            </a:r>
            <a:r>
              <a:t> </a:t>
            </a:r>
            <a:r>
              <a:rPr lang="nb-NO" err="1"/>
              <a:t>i</a:t>
            </a:r>
            <a:r>
              <a:t> to rom</a:t>
            </a:r>
          </a:p>
        </p:txBody>
      </p:sp>
      <p:sp>
        <p:nvSpPr>
          <p:cNvPr id="175" name="Rom 1:"/>
          <p:cNvSpPr txBox="1"/>
          <p:nvPr/>
        </p:nvSpPr>
        <p:spPr>
          <a:xfrm>
            <a:off x="1704157" y="1880410"/>
            <a:ext cx="294876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>
            <a:normAutofit/>
          </a:bodyPr>
          <a:lstStyle>
            <a:lvl1pPr>
              <a:defRPr sz="5400" b="0"/>
            </a:lvl1pPr>
          </a:lstStyle>
          <a:p>
            <a:pPr algn="ctr"/>
            <a:r>
              <a:rPr sz="2700"/>
              <a:t>Rom 1:</a:t>
            </a:r>
          </a:p>
        </p:txBody>
      </p:sp>
      <p:sp>
        <p:nvSpPr>
          <p:cNvPr id="176" name="Rom 2:"/>
          <p:cNvSpPr txBox="1"/>
          <p:nvPr/>
        </p:nvSpPr>
        <p:spPr>
          <a:xfrm>
            <a:off x="6076794" y="1914700"/>
            <a:ext cx="294876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>
            <a:normAutofit/>
          </a:bodyPr>
          <a:lstStyle>
            <a:lvl1pPr>
              <a:defRPr sz="5400" b="0"/>
            </a:lvl1pPr>
          </a:lstStyle>
          <a:p>
            <a:pPr algn="ctr"/>
            <a:r>
              <a:rPr sz="2700"/>
              <a:t>Rom 2:</a:t>
            </a:r>
          </a:p>
        </p:txBody>
      </p:sp>
      <p:sp>
        <p:nvSpPr>
          <p:cNvPr id="177" name="Nivå 1"/>
          <p:cNvSpPr/>
          <p:nvPr/>
        </p:nvSpPr>
        <p:spPr>
          <a:xfrm>
            <a:off x="2033847" y="3041895"/>
            <a:ext cx="2289386" cy="228938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3050" err="1"/>
              <a:t>Nivå</a:t>
            </a:r>
            <a:r>
              <a:rPr sz="3050"/>
              <a:t> 1</a:t>
            </a:r>
          </a:p>
        </p:txBody>
      </p:sp>
      <p:sp>
        <p:nvSpPr>
          <p:cNvPr id="178" name="Nivå 2"/>
          <p:cNvSpPr/>
          <p:nvPr/>
        </p:nvSpPr>
        <p:spPr>
          <a:xfrm>
            <a:off x="5579383" y="3041895"/>
            <a:ext cx="2289386" cy="2289385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3050"/>
              <a:t>Nivå 2</a:t>
            </a:r>
          </a:p>
        </p:txBody>
      </p:sp>
      <p:sp>
        <p:nvSpPr>
          <p:cNvPr id="179" name="Nivå 3"/>
          <p:cNvSpPr/>
          <p:nvPr/>
        </p:nvSpPr>
        <p:spPr>
          <a:xfrm>
            <a:off x="7332944" y="3041895"/>
            <a:ext cx="2289386" cy="228938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/>
          <a:lstStyle>
            <a:lvl1pPr>
              <a:defRPr sz="6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3050"/>
              <a:t>Nivå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Nivå 1"/>
          <p:cNvSpPr/>
          <p:nvPr/>
        </p:nvSpPr>
        <p:spPr>
          <a:xfrm>
            <a:off x="3717071" y="1050071"/>
            <a:ext cx="4001890" cy="3878189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4000" err="1">
                <a:solidFill>
                  <a:schemeClr val="bg1"/>
                </a:solidFill>
              </a:rPr>
              <a:t>Nivå</a:t>
            </a:r>
            <a:r>
              <a:rPr sz="4000">
                <a:solidFill>
                  <a:schemeClr val="bg1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53946267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</a:pPr>
            <a:r>
              <a:rPr lang="en" sz="66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Skjermopptak</a:t>
            </a:r>
            <a:endParaRPr/>
          </a:p>
        </p:txBody>
      </p:sp>
      <p:sp>
        <p:nvSpPr>
          <p:cNvPr id="293" name="Google Shape;293;p62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137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6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HVA: Skjermopptak er video- og lydopptak av egen skjerm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br>
              <a:rPr lang="en" sz="26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6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HVORDAN: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6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Det finnes mange programmer som kan gjøre skjermopptak, vi skal se nærmere på Microsoft Stream </a:t>
            </a:r>
            <a:r>
              <a:rPr lang="en" sz="2667">
                <a:latin typeface="Helvetica Neue"/>
                <a:ea typeface="Helvetica Neue"/>
                <a:cs typeface="Helvetica Neue"/>
                <a:sym typeface="Helvetica Neue"/>
              </a:rPr>
              <a:t>og evt. Screencastify </a:t>
            </a:r>
            <a:r>
              <a:rPr lang="en" sz="26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br>
              <a:rPr lang="en" sz="26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6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HVORFOR: Gi tilbakemeldinger til elever, lag omvendt undervisning, vis en fremgangsmåte, løs en oppgave, gi instruksjoner til en oppgave, elever kan fremføre en presentasjon </a:t>
            </a:r>
            <a:endParaRPr/>
          </a:p>
        </p:txBody>
      </p:sp>
      <p:sp>
        <p:nvSpPr>
          <p:cNvPr id="294" name="Google Shape;294;p62"/>
          <p:cNvSpPr/>
          <p:nvPr/>
        </p:nvSpPr>
        <p:spPr>
          <a:xfrm>
            <a:off x="-127586" y="-507103"/>
            <a:ext cx="1722251" cy="17222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Nivå 1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3826616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91ABF7DC5B03A4FBD5F33572BBDE086" ma:contentTypeVersion="18" ma:contentTypeDescription="Opprett et nytt dokument." ma:contentTypeScope="" ma:versionID="ebdceb7e0cda4e05632cd8b3a39e889e">
  <xsd:schema xmlns:xsd="http://www.w3.org/2001/XMLSchema" xmlns:xs="http://www.w3.org/2001/XMLSchema" xmlns:p="http://schemas.microsoft.com/office/2006/metadata/properties" xmlns:ns2="a4a3d10c-701c-4450-ab8d-613528a08cca" xmlns:ns3="1b0de9ce-e822-429d-bbcf-f9eaf634757c" targetNamespace="http://schemas.microsoft.com/office/2006/metadata/properties" ma:root="true" ma:fieldsID="e4bcb0b4e05e6c1fb3fb6a2332f51383" ns2:_="" ns3:_="">
    <xsd:import namespace="a4a3d10c-701c-4450-ab8d-613528a08cca"/>
    <xsd:import namespace="1b0de9ce-e822-429d-bbcf-f9eaf63475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3d10c-701c-4450-ab8d-613528a08c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emerkelapper" ma:readOnly="false" ma:fieldId="{5cf76f15-5ced-4ddc-b409-7134ff3c332f}" ma:taxonomyMulti="true" ma:sspId="5da9934d-bfb1-4def-aef0-a37b7e29cb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0de9ce-e822-429d-bbcf-f9eaf634757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3416464-7ef5-4fb9-8000-2d9730115374}" ma:internalName="TaxCatchAll" ma:showField="CatchAllData" ma:web="1b0de9ce-e822-429d-bbcf-f9eaf63475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0de9ce-e822-429d-bbcf-f9eaf634757c" xsi:nil="true"/>
    <lcf76f155ced4ddcb4097134ff3c332f xmlns="a4a3d10c-701c-4450-ab8d-613528a08cc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57B9D2-530E-41F5-BC00-C17EA108C7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EBBAF3-2A87-4B7A-94A6-EF547ED33B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a3d10c-701c-4450-ab8d-613528a08cca"/>
    <ds:schemaRef ds:uri="1b0de9ce-e822-429d-bbcf-f9eaf63475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A0DC36-B2DF-4CB0-A07D-27454BF5BE0F}">
  <ds:schemaRefs>
    <ds:schemaRef ds:uri="1b0de9ce-e822-429d-bbcf-f9eaf634757c"/>
    <ds:schemaRef ds:uri="a4a3d10c-701c-4450-ab8d-613528a08cca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3973</Words>
  <Application>Microsoft Office PowerPoint</Application>
  <PresentationFormat>Widescreen</PresentationFormat>
  <Paragraphs>442</Paragraphs>
  <Slides>68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Office-tema</vt:lpstr>
      <vt:lpstr>White</vt:lpstr>
      <vt:lpstr>1_White</vt:lpstr>
      <vt:lpstr>White</vt:lpstr>
      <vt:lpstr>Office-tema</vt:lpstr>
      <vt:lpstr>Custom</vt:lpstr>
      <vt:lpstr>1_White</vt:lpstr>
      <vt:lpstr> Medieproduksjon</vt:lpstr>
      <vt:lpstr>bit.ly/LENKE</vt:lpstr>
      <vt:lpstr>Program for dagen</vt:lpstr>
      <vt:lpstr>Samling 4 DEKOMP - Program</vt:lpstr>
      <vt:lpstr>«Bruk hodet» - sikker medieproduksjon</vt:lpstr>
      <vt:lpstr>Samlingens tema vil være nivådelt</vt:lpstr>
      <vt:lpstr>Vi deler oss i to rom</vt:lpstr>
      <vt:lpstr>PowerPoint Presentation</vt:lpstr>
      <vt:lpstr>Skjermopptak</vt:lpstr>
      <vt:lpstr>PowerPoint Presentation</vt:lpstr>
      <vt:lpstr>Skjermopptak med Microsoft Stream</vt:lpstr>
      <vt:lpstr>Microsoft Stream er et program i Microsoft 365-programpakken, som kan ta opp video av skjerm, webkamera og lyd.  For å bruke Microsoft Stream kreves det at du har en Microsoft 365-konto (Office 365).  </vt:lpstr>
      <vt:lpstr>PowerPoint Presentation</vt:lpstr>
      <vt:lpstr>Dashbordet i Stream</vt:lpstr>
      <vt:lpstr>Hvordan ta opp med Microsoft Stream</vt:lpstr>
      <vt:lpstr>Dele skjerm i skjermopptaket</vt:lpstr>
      <vt:lpstr>Dele skjerm i skjermopptaket</vt:lpstr>
      <vt:lpstr>Spille inn skjermopptak</vt:lpstr>
      <vt:lpstr>Spille inn skjermopptak</vt:lpstr>
      <vt:lpstr>Spille inn skjermopptak</vt:lpstr>
      <vt:lpstr>Innstillinger for skjermopptaket</vt:lpstr>
      <vt:lpstr>Dele video</vt:lpstr>
      <vt:lpstr>PowerPoint Presentation</vt:lpstr>
      <vt:lpstr>Oppgave nivå 1</vt:lpstr>
      <vt:lpstr>Skjermopptak med iPad</vt:lpstr>
      <vt:lpstr>Microsoft Stream-app for iPad</vt:lpstr>
      <vt:lpstr>Microsoft Stream-app for iPad</vt:lpstr>
      <vt:lpstr>…Hvordan ta opp med Microsoft Stream-app på iPad</vt:lpstr>
      <vt:lpstr>…Hvordan ta opp med Microsoft Stream-app for iPad</vt:lpstr>
      <vt:lpstr>…Hvordan ta opp med Microsoft Stream-app på iPad</vt:lpstr>
      <vt:lpstr>Spill inn et videopptak med Microsoft Stream-app for iPad </vt:lpstr>
      <vt:lpstr>Slik gjør du opptak av skjermen på iPhone eller iPad</vt:lpstr>
      <vt:lpstr>Lagre skjermopptaket i OneDrive</vt:lpstr>
      <vt:lpstr>Spill inn et skjermopptak med iPad og lagre det i OneDrive</vt:lpstr>
      <vt:lpstr>PowerPoint Presentation</vt:lpstr>
      <vt:lpstr>Skjermopptak</vt:lpstr>
      <vt:lpstr>PowerPoint Presentation</vt:lpstr>
      <vt:lpstr>Eksempler på undervisningsopplegg</vt:lpstr>
      <vt:lpstr>Programvare for skjermopptak</vt:lpstr>
      <vt:lpstr>OBS - Open Broadcaster Software</vt:lpstr>
      <vt:lpstr>OBS kan lastes ned gratis fra obsproject.com </vt:lpstr>
      <vt:lpstr>Søk etter OBS i Programvaresenteret og installer</vt:lpstr>
      <vt:lpstr>PowerPoint Presentation</vt:lpstr>
      <vt:lpstr>PowerPoint Presentation</vt:lpstr>
      <vt:lpstr>Skal vi ha et bilde av grensesnittet til OBS med forklaringer på hva de ulike områdene er? Feks «lerret»?</vt:lpstr>
      <vt:lpstr>1. Velge videoopptaks-innstillinger og plassering for video-lagring 2. Sett opp en Scene i OBS med ønskede Kilder 3. Velg mikrofon og juster riktig lydnivå i Mikser 4. Start og stopp opptak 5. Spill av opptaket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Oppgave Nivå 2</vt:lpstr>
      <vt:lpstr>PowerPoint Presentation</vt:lpstr>
      <vt:lpstr>Eksempler på undervisningsopplegg</vt:lpstr>
      <vt:lpstr>Oppgave Nivå 3</vt:lpstr>
      <vt:lpstr>Undersøkelse - Hva syntes du om samlingen i dag?</vt:lpstr>
      <vt:lpstr>Vel hjem!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Haakon Sundbø</dc:creator>
  <cp:lastModifiedBy>Jacobsen, Gry</cp:lastModifiedBy>
  <cp:revision>16</cp:revision>
  <dcterms:created xsi:type="dcterms:W3CDTF">2021-04-16T07:24:09Z</dcterms:created>
  <dcterms:modified xsi:type="dcterms:W3CDTF">2023-10-13T06:43:16Z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4114459-e220-4ae9-b339-4ebe6008cdd4_Enabled">
    <vt:lpwstr>true</vt:lpwstr>
  </property>
  <property fmtid="{D5CDD505-2E9C-101B-9397-08002B2CF9AE}" pid="3" name="MSIP_Label_b4114459-e220-4ae9-b339-4ebe6008cdd4_SetDate">
    <vt:lpwstr>2021-04-16T07:24:09Z</vt:lpwstr>
  </property>
  <property fmtid="{D5CDD505-2E9C-101B-9397-08002B2CF9AE}" pid="4" name="MSIP_Label_b4114459-e220-4ae9-b339-4ebe6008cdd4_Method">
    <vt:lpwstr>Standard</vt:lpwstr>
  </property>
  <property fmtid="{D5CDD505-2E9C-101B-9397-08002B2CF9AE}" pid="5" name="MSIP_Label_b4114459-e220-4ae9-b339-4ebe6008cdd4_Name">
    <vt:lpwstr>b4114459-e220-4ae9-b339-4ebe6008cdd4</vt:lpwstr>
  </property>
  <property fmtid="{D5CDD505-2E9C-101B-9397-08002B2CF9AE}" pid="6" name="MSIP_Label_b4114459-e220-4ae9-b339-4ebe6008cdd4_SiteId">
    <vt:lpwstr>8482881e-3699-4b3f-b135-cf4800bc1efb</vt:lpwstr>
  </property>
  <property fmtid="{D5CDD505-2E9C-101B-9397-08002B2CF9AE}" pid="7" name="MSIP_Label_b4114459-e220-4ae9-b339-4ebe6008cdd4_ActionId">
    <vt:lpwstr>101b0849-77c6-4ea1-a369-f0cfcd8396e0</vt:lpwstr>
  </property>
  <property fmtid="{D5CDD505-2E9C-101B-9397-08002B2CF9AE}" pid="8" name="MSIP_Label_b4114459-e220-4ae9-b339-4ebe6008cdd4_ContentBits">
    <vt:lpwstr>0</vt:lpwstr>
  </property>
  <property fmtid="{D5CDD505-2E9C-101B-9397-08002B2CF9AE}" pid="9" name="ContentTypeId">
    <vt:lpwstr>0x010100B91ABF7DC5B03A4FBD5F33572BBDE086</vt:lpwstr>
  </property>
  <property fmtid="{D5CDD505-2E9C-101B-9397-08002B2CF9AE}" pid="10" name="MediaServiceImageTags">
    <vt:lpwstr/>
  </property>
</Properties>
</file>